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76"/>
  </p:notesMasterIdLst>
  <p:sldIdLst>
    <p:sldId id="256" r:id="rId2"/>
    <p:sldId id="332" r:id="rId3"/>
    <p:sldId id="333" r:id="rId4"/>
    <p:sldId id="334" r:id="rId5"/>
    <p:sldId id="335" r:id="rId6"/>
    <p:sldId id="354" r:id="rId7"/>
    <p:sldId id="344" r:id="rId8"/>
    <p:sldId id="345" r:id="rId9"/>
    <p:sldId id="346" r:id="rId10"/>
    <p:sldId id="347" r:id="rId11"/>
    <p:sldId id="348" r:id="rId12"/>
    <p:sldId id="349" r:id="rId13"/>
    <p:sldId id="350" r:id="rId14"/>
    <p:sldId id="351" r:id="rId15"/>
    <p:sldId id="352" r:id="rId16"/>
    <p:sldId id="353" r:id="rId17"/>
    <p:sldId id="355" r:id="rId18"/>
    <p:sldId id="356" r:id="rId19"/>
    <p:sldId id="357" r:id="rId20"/>
    <p:sldId id="358" r:id="rId21"/>
    <p:sldId id="312" r:id="rId22"/>
    <p:sldId id="313" r:id="rId23"/>
    <p:sldId id="359" r:id="rId24"/>
    <p:sldId id="360" r:id="rId25"/>
    <p:sldId id="361" r:id="rId26"/>
    <p:sldId id="362" r:id="rId27"/>
    <p:sldId id="363" r:id="rId28"/>
    <p:sldId id="364" r:id="rId29"/>
    <p:sldId id="365" r:id="rId30"/>
    <p:sldId id="366" r:id="rId31"/>
    <p:sldId id="367" r:id="rId32"/>
    <p:sldId id="368" r:id="rId33"/>
    <p:sldId id="369" r:id="rId34"/>
    <p:sldId id="370" r:id="rId35"/>
    <p:sldId id="371" r:id="rId36"/>
    <p:sldId id="372" r:id="rId37"/>
    <p:sldId id="409" r:id="rId38"/>
    <p:sldId id="374" r:id="rId39"/>
    <p:sldId id="375" r:id="rId40"/>
    <p:sldId id="376" r:id="rId41"/>
    <p:sldId id="377" r:id="rId42"/>
    <p:sldId id="378" r:id="rId43"/>
    <p:sldId id="379" r:id="rId44"/>
    <p:sldId id="380" r:id="rId45"/>
    <p:sldId id="381" r:id="rId46"/>
    <p:sldId id="382" r:id="rId47"/>
    <p:sldId id="383" r:id="rId48"/>
    <p:sldId id="384" r:id="rId49"/>
    <p:sldId id="385" r:id="rId50"/>
    <p:sldId id="386" r:id="rId51"/>
    <p:sldId id="387" r:id="rId52"/>
    <p:sldId id="388" r:id="rId53"/>
    <p:sldId id="319" r:id="rId54"/>
    <p:sldId id="320" r:id="rId55"/>
    <p:sldId id="308" r:id="rId56"/>
    <p:sldId id="301" r:id="rId57"/>
    <p:sldId id="389" r:id="rId58"/>
    <p:sldId id="274" r:id="rId59"/>
    <p:sldId id="343" r:id="rId60"/>
    <p:sldId id="277" r:id="rId61"/>
    <p:sldId id="321" r:id="rId62"/>
    <p:sldId id="390" r:id="rId63"/>
    <p:sldId id="391" r:id="rId64"/>
    <p:sldId id="392" r:id="rId65"/>
    <p:sldId id="393" r:id="rId66"/>
    <p:sldId id="394" r:id="rId67"/>
    <p:sldId id="395" r:id="rId68"/>
    <p:sldId id="396" r:id="rId69"/>
    <p:sldId id="397" r:id="rId70"/>
    <p:sldId id="401" r:id="rId71"/>
    <p:sldId id="405" r:id="rId72"/>
    <p:sldId id="406" r:id="rId73"/>
    <p:sldId id="407" r:id="rId74"/>
    <p:sldId id="408"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0000"/>
    <a:srgbClr val="FF1B43"/>
    <a:srgbClr val="FF00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47" d="100"/>
          <a:sy n="47" d="100"/>
        </p:scale>
        <p:origin x="-124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A66F99-DFDF-0042-98F2-92D0AFC50109}" type="datetimeFigureOut">
              <a:rPr lang="en-US" smtClean="0"/>
              <a:t>4/2/14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947FCC-7578-3D4A-9C43-BED8499E555D}" type="slidenum">
              <a:rPr lang="en-US" smtClean="0"/>
              <a:t>‹#›</a:t>
            </a:fld>
            <a:endParaRPr lang="en-US"/>
          </a:p>
        </p:txBody>
      </p:sp>
    </p:spTree>
    <p:extLst>
      <p:ext uri="{BB962C8B-B14F-4D97-AF65-F5344CB8AC3E}">
        <p14:creationId xmlns:p14="http://schemas.microsoft.com/office/powerpoint/2010/main" val="29449964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Stanford’s Book Reader (based on the Internet</a:t>
            </a:r>
            <a:r>
              <a:rPr lang="en-US" baseline="0" dirty="0" smtClean="0"/>
              <a:t> Archive book reader).</a:t>
            </a:r>
            <a:endParaRPr lang="en-US" dirty="0"/>
          </a:p>
        </p:txBody>
      </p:sp>
      <p:sp>
        <p:nvSpPr>
          <p:cNvPr id="4" name="Slide Number Placeholder 3"/>
          <p:cNvSpPr>
            <a:spLocks noGrp="1"/>
          </p:cNvSpPr>
          <p:nvPr>
            <p:ph type="sldNum" sz="quarter" idx="10"/>
          </p:nvPr>
        </p:nvSpPr>
        <p:spPr/>
        <p:txBody>
          <a:bodyPr/>
          <a:lstStyle/>
          <a:p>
            <a:fld id="{5100D435-C56C-B749-ABD8-8D10461D7E92}" type="slidenum">
              <a:rPr lang="en-US" smtClean="0"/>
              <a:t>7</a:t>
            </a:fld>
            <a:endParaRPr lang="en-US"/>
          </a:p>
        </p:txBody>
      </p:sp>
    </p:spTree>
    <p:extLst>
      <p:ext uri="{BB962C8B-B14F-4D97-AF65-F5344CB8AC3E}">
        <p14:creationId xmlns:p14="http://schemas.microsoft.com/office/powerpoint/2010/main" val="1655691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British Library</a:t>
            </a:r>
            <a:r>
              <a:rPr lang="en-GB" baseline="0" dirty="0" smtClean="0"/>
              <a:t> MSS viewer. </a:t>
            </a:r>
            <a:endParaRPr lang="en-GB" dirty="0"/>
          </a:p>
        </p:txBody>
      </p:sp>
      <p:sp>
        <p:nvSpPr>
          <p:cNvPr id="4" name="Slide Number Placeholder 3"/>
          <p:cNvSpPr>
            <a:spLocks noGrp="1"/>
          </p:cNvSpPr>
          <p:nvPr>
            <p:ph type="sldNum" sz="quarter" idx="10"/>
          </p:nvPr>
        </p:nvSpPr>
        <p:spPr/>
        <p:txBody>
          <a:bodyPr/>
          <a:lstStyle/>
          <a:p>
            <a:pPr>
              <a:defRPr/>
            </a:pPr>
            <a:r>
              <a:rPr lang="en-GB" smtClean="0"/>
              <a:t>Page </a:t>
            </a:r>
            <a:fld id="{631212FA-1EB8-4070-B4B2-768776B937E7}" type="slidenum">
              <a:rPr lang="en-GB" smtClean="0"/>
              <a:pPr>
                <a:defRPr/>
              </a:pPr>
              <a:t>16</a:t>
            </a:fld>
            <a:endParaRPr lang="en-GB"/>
          </a:p>
        </p:txBody>
      </p:sp>
    </p:spTree>
    <p:extLst>
      <p:ext uri="{BB962C8B-B14F-4D97-AF65-F5344CB8AC3E}">
        <p14:creationId xmlns:p14="http://schemas.microsoft.com/office/powerpoint/2010/main" val="2402284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repositories and applications providing</a:t>
            </a:r>
            <a:r>
              <a:rPr lang="en-US" baseline="0" dirty="0" smtClean="0"/>
              <a:t> access to </a:t>
            </a:r>
            <a:r>
              <a:rPr lang="en-US" dirty="0" smtClean="0"/>
              <a:t>Digital Medieval Manuscripts in</a:t>
            </a:r>
            <a:r>
              <a:rPr lang="en-US" baseline="0" dirty="0" smtClean="0"/>
              <a:t> today’s environment are heavily </a:t>
            </a:r>
            <a:r>
              <a:rPr lang="en-US" baseline="0" dirty="0" err="1" smtClean="0"/>
              <a:t>silo’ed</a:t>
            </a:r>
            <a:r>
              <a:rPr lang="en-US" baseline="0" dirty="0" smtClean="0"/>
              <a:t>, with access to each repository provided through one off applications. This is a microcosm of the wider world of access to image based scholarly resources. </a:t>
            </a:r>
            <a:endParaRPr lang="en-US" dirty="0"/>
          </a:p>
        </p:txBody>
      </p:sp>
      <p:sp>
        <p:nvSpPr>
          <p:cNvPr id="4" name="Slide Number Placeholder 3"/>
          <p:cNvSpPr>
            <a:spLocks noGrp="1"/>
          </p:cNvSpPr>
          <p:nvPr>
            <p:ph type="sldNum" sz="quarter" idx="10"/>
          </p:nvPr>
        </p:nvSpPr>
        <p:spPr/>
        <p:txBody>
          <a:bodyPr/>
          <a:lstStyle/>
          <a:p>
            <a:fld id="{5100D435-C56C-B749-ABD8-8D10461D7E92}" type="slidenum">
              <a:rPr lang="en-US" smtClean="0"/>
              <a:t>17</a:t>
            </a:fld>
            <a:endParaRPr lang="en-US"/>
          </a:p>
        </p:txBody>
      </p:sp>
    </p:spTree>
    <p:extLst>
      <p:ext uri="{BB962C8B-B14F-4D97-AF65-F5344CB8AC3E}">
        <p14:creationId xmlns:p14="http://schemas.microsoft.com/office/powerpoint/2010/main" val="2348597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repositories and applications providing</a:t>
            </a:r>
            <a:r>
              <a:rPr lang="en-US" baseline="0" dirty="0" smtClean="0"/>
              <a:t> access to </a:t>
            </a:r>
            <a:r>
              <a:rPr lang="en-US" dirty="0" smtClean="0"/>
              <a:t>Digital Medieval Manuscripts in</a:t>
            </a:r>
            <a:r>
              <a:rPr lang="en-US" baseline="0" dirty="0" smtClean="0"/>
              <a:t> today’s environment are heavily </a:t>
            </a:r>
            <a:r>
              <a:rPr lang="en-US" baseline="0" dirty="0" err="1" smtClean="0"/>
              <a:t>silo’ed</a:t>
            </a:r>
            <a:r>
              <a:rPr lang="en-US" baseline="0" dirty="0" smtClean="0"/>
              <a:t>, with access to each repository provided through one off applications. This is a microcosm of the wider world of access to image based scholarly resources. </a:t>
            </a:r>
            <a:endParaRPr lang="en-US" dirty="0"/>
          </a:p>
        </p:txBody>
      </p:sp>
      <p:sp>
        <p:nvSpPr>
          <p:cNvPr id="4" name="Slide Number Placeholder 3"/>
          <p:cNvSpPr>
            <a:spLocks noGrp="1"/>
          </p:cNvSpPr>
          <p:nvPr>
            <p:ph type="sldNum" sz="quarter" idx="10"/>
          </p:nvPr>
        </p:nvSpPr>
        <p:spPr/>
        <p:txBody>
          <a:bodyPr/>
          <a:lstStyle/>
          <a:p>
            <a:fld id="{5100D435-C56C-B749-ABD8-8D10461D7E92}" type="slidenum">
              <a:rPr lang="en-US" smtClean="0"/>
              <a:t>18</a:t>
            </a:fld>
            <a:endParaRPr lang="en-US"/>
          </a:p>
        </p:txBody>
      </p:sp>
    </p:spTree>
    <p:extLst>
      <p:ext uri="{BB962C8B-B14F-4D97-AF65-F5344CB8AC3E}">
        <p14:creationId xmlns:p14="http://schemas.microsoft.com/office/powerpoint/2010/main" val="2348597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API’s to access image and description</a:t>
            </a:r>
            <a:r>
              <a:rPr lang="en-US" baseline="0" dirty="0" smtClean="0"/>
              <a:t> from a repository enable access to content from other applications and systems for viewing or analytics (transcription, annotation, e.g.) Some of this data could be reimported to the repository for reuse by others (e.g., transcriptions). </a:t>
            </a:r>
            <a:endParaRPr lang="en-US" dirty="0"/>
          </a:p>
        </p:txBody>
      </p:sp>
      <p:sp>
        <p:nvSpPr>
          <p:cNvPr id="4" name="Slide Number Placeholder 3"/>
          <p:cNvSpPr>
            <a:spLocks noGrp="1"/>
          </p:cNvSpPr>
          <p:nvPr>
            <p:ph type="sldNum" sz="quarter" idx="10"/>
          </p:nvPr>
        </p:nvSpPr>
        <p:spPr/>
        <p:txBody>
          <a:bodyPr/>
          <a:lstStyle/>
          <a:p>
            <a:fld id="{5100D435-C56C-B749-ABD8-8D10461D7E92}" type="slidenum">
              <a:rPr lang="en-US" smtClean="0"/>
              <a:t>19</a:t>
            </a:fld>
            <a:endParaRPr lang="en-US"/>
          </a:p>
        </p:txBody>
      </p:sp>
    </p:spTree>
    <p:extLst>
      <p:ext uri="{BB962C8B-B14F-4D97-AF65-F5344CB8AC3E}">
        <p14:creationId xmlns:p14="http://schemas.microsoft.com/office/powerpoint/2010/main" val="245194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multiple</a:t>
            </a:r>
            <a:r>
              <a:rPr lang="en-US" baseline="0" dirty="0" smtClean="0"/>
              <a:t> repositories supported the same API’s for access to images, metadata and annotations, one can envision the beginnings of a framework with shared application code across different sites, and interoperable image-based resources, enabling simultaneous access to multiple scholarly repositories through a single interface. </a:t>
            </a:r>
            <a:endParaRPr lang="en-US" dirty="0"/>
          </a:p>
        </p:txBody>
      </p:sp>
      <p:sp>
        <p:nvSpPr>
          <p:cNvPr id="4" name="Slide Number Placeholder 3"/>
          <p:cNvSpPr>
            <a:spLocks noGrp="1"/>
          </p:cNvSpPr>
          <p:nvPr>
            <p:ph type="sldNum" sz="quarter" idx="10"/>
          </p:nvPr>
        </p:nvSpPr>
        <p:spPr/>
        <p:txBody>
          <a:bodyPr/>
          <a:lstStyle/>
          <a:p>
            <a:fld id="{5100D435-C56C-B749-ABD8-8D10461D7E92}" type="slidenum">
              <a:rPr lang="en-US" smtClean="0"/>
              <a:t>20</a:t>
            </a:fld>
            <a:endParaRPr lang="en-US"/>
          </a:p>
        </p:txBody>
      </p:sp>
    </p:spTree>
    <p:extLst>
      <p:ext uri="{BB962C8B-B14F-4D97-AF65-F5344CB8AC3E}">
        <p14:creationId xmlns:p14="http://schemas.microsoft.com/office/powerpoint/2010/main" val="1362938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Noted </a:t>
            </a:r>
            <a:r>
              <a:rPr lang="en-US" dirty="0" err="1" smtClean="0"/>
              <a:t>biblioclast</a:t>
            </a:r>
            <a:r>
              <a:rPr lang="en-US" dirty="0" smtClean="0"/>
              <a:t> Otto </a:t>
            </a:r>
            <a:r>
              <a:rPr lang="en-US" dirty="0" err="1" smtClean="0"/>
              <a:t>Ege</a:t>
            </a:r>
            <a:r>
              <a:rPr lang="en-US" dirty="0" smtClean="0"/>
              <a:t> owned a glossed bible, likely French 12</a:t>
            </a:r>
            <a:r>
              <a:rPr lang="en-US" baseline="30000" dirty="0" smtClean="0"/>
              <a:t>th</a:t>
            </a:r>
            <a:r>
              <a:rPr lang="en-US" dirty="0" smtClean="0"/>
              <a:t> century</a:t>
            </a:r>
            <a:endParaRPr lang="en-US" dirty="0"/>
          </a:p>
        </p:txBody>
      </p:sp>
      <p:sp>
        <p:nvSpPr>
          <p:cNvPr id="4" name="Slide Number Placeholder 3"/>
          <p:cNvSpPr>
            <a:spLocks noGrp="1"/>
          </p:cNvSpPr>
          <p:nvPr>
            <p:ph type="sldNum" sz="quarter" idx="10"/>
          </p:nvPr>
        </p:nvSpPr>
        <p:spPr/>
        <p:txBody>
          <a:bodyPr/>
          <a:lstStyle/>
          <a:p>
            <a:fld id="{896A7B95-7681-0A44-9D1D-EA7B45A7A5AF}" type="slidenum">
              <a:rPr lang="en-US" smtClean="0"/>
              <a:t>24</a:t>
            </a:fld>
            <a:endParaRPr lang="en-US"/>
          </a:p>
        </p:txBody>
      </p:sp>
    </p:spTree>
    <p:extLst>
      <p:ext uri="{BB962C8B-B14F-4D97-AF65-F5344CB8AC3E}">
        <p14:creationId xmlns:p14="http://schemas.microsoft.com/office/powerpoint/2010/main" val="789140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broke up the manuscript in the 40s and 50s to include in one of his manuscript leaf portfolios,</a:t>
            </a:r>
            <a:r>
              <a:rPr lang="en-US" baseline="0" dirty="0" smtClean="0"/>
              <a:t> which were then sold throughout North America.  In the intervening years, many leaves have appeared in collections, but many have also gone missing. We can identify 33 separate institutions owning pieces of this manuscript currently – but there are more institutions and individuals out there that have bits.</a:t>
            </a:r>
            <a:endParaRPr lang="en-US" dirty="0"/>
          </a:p>
        </p:txBody>
      </p:sp>
      <p:sp>
        <p:nvSpPr>
          <p:cNvPr id="4" name="Slide Number Placeholder 3"/>
          <p:cNvSpPr>
            <a:spLocks noGrp="1"/>
          </p:cNvSpPr>
          <p:nvPr>
            <p:ph type="sldNum" sz="quarter" idx="10"/>
          </p:nvPr>
        </p:nvSpPr>
        <p:spPr/>
        <p:txBody>
          <a:bodyPr/>
          <a:lstStyle/>
          <a:p>
            <a:fld id="{896A7B95-7681-0A44-9D1D-EA7B45A7A5AF}" type="slidenum">
              <a:rPr lang="en-US" smtClean="0"/>
              <a:t>25</a:t>
            </a:fld>
            <a:endParaRPr lang="en-US"/>
          </a:p>
        </p:txBody>
      </p:sp>
    </p:spTree>
    <p:extLst>
      <p:ext uri="{BB962C8B-B14F-4D97-AF65-F5344CB8AC3E}">
        <p14:creationId xmlns:p14="http://schemas.microsoft.com/office/powerpoint/2010/main" val="4275110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 leaves, not previously recognized as belonging to the </a:t>
            </a:r>
            <a:r>
              <a:rPr lang="en-US" dirty="0" err="1" smtClean="0"/>
              <a:t>Ege</a:t>
            </a:r>
            <a:r>
              <a:rPr lang="en-US" dirty="0" smtClean="0"/>
              <a:t> book until </a:t>
            </a:r>
            <a:r>
              <a:rPr lang="en-US" dirty="0" err="1" smtClean="0"/>
              <a:t>Albritton</a:t>
            </a:r>
            <a:r>
              <a:rPr lang="en-US" dirty="0" smtClean="0"/>
              <a:t> began working on them in late 2013</a:t>
            </a:r>
            <a:endParaRPr lang="en-US" dirty="0"/>
          </a:p>
        </p:txBody>
      </p:sp>
      <p:sp>
        <p:nvSpPr>
          <p:cNvPr id="4" name="Slide Number Placeholder 3"/>
          <p:cNvSpPr>
            <a:spLocks noGrp="1"/>
          </p:cNvSpPr>
          <p:nvPr>
            <p:ph type="sldNum" sz="quarter" idx="10"/>
          </p:nvPr>
        </p:nvSpPr>
        <p:spPr/>
        <p:txBody>
          <a:bodyPr/>
          <a:lstStyle/>
          <a:p>
            <a:fld id="{896A7B95-7681-0A44-9D1D-EA7B45A7A5AF}" type="slidenum">
              <a:rPr lang="en-US" smtClean="0"/>
              <a:t>27</a:t>
            </a:fld>
            <a:endParaRPr lang="en-US"/>
          </a:p>
        </p:txBody>
      </p:sp>
    </p:spTree>
    <p:extLst>
      <p:ext uri="{BB962C8B-B14F-4D97-AF65-F5344CB8AC3E}">
        <p14:creationId xmlns:p14="http://schemas.microsoft.com/office/powerpoint/2010/main" val="3596332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16 institutions – each serving their own image</a:t>
            </a:r>
            <a:endParaRPr lang="en-US" dirty="0"/>
          </a:p>
        </p:txBody>
      </p:sp>
      <p:sp>
        <p:nvSpPr>
          <p:cNvPr id="4" name="Slide Number Placeholder 3"/>
          <p:cNvSpPr>
            <a:spLocks noGrp="1"/>
          </p:cNvSpPr>
          <p:nvPr>
            <p:ph type="sldNum" sz="quarter" idx="10"/>
          </p:nvPr>
        </p:nvSpPr>
        <p:spPr/>
        <p:txBody>
          <a:bodyPr/>
          <a:lstStyle/>
          <a:p>
            <a:fld id="{896A7B95-7681-0A44-9D1D-EA7B45A7A5AF}" type="slidenum">
              <a:rPr lang="en-US" smtClean="0"/>
              <a:t>28</a:t>
            </a:fld>
            <a:endParaRPr lang="en-US"/>
          </a:p>
        </p:txBody>
      </p:sp>
    </p:spTree>
    <p:extLst>
      <p:ext uri="{BB962C8B-B14F-4D97-AF65-F5344CB8AC3E}">
        <p14:creationId xmlns:p14="http://schemas.microsoft.com/office/powerpoint/2010/main" val="2526360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Ability to add information to the full reconstruction</a:t>
            </a:r>
            <a:r>
              <a:rPr lang="en-US" baseline="0" dirty="0" smtClean="0"/>
              <a:t> – including more detailed descriptive metadata… minimally represented here</a:t>
            </a:r>
            <a:endParaRPr lang="en-US" dirty="0"/>
          </a:p>
        </p:txBody>
      </p:sp>
      <p:sp>
        <p:nvSpPr>
          <p:cNvPr id="4" name="Slide Number Placeholder 3"/>
          <p:cNvSpPr>
            <a:spLocks noGrp="1"/>
          </p:cNvSpPr>
          <p:nvPr>
            <p:ph type="sldNum" sz="quarter" idx="10"/>
          </p:nvPr>
        </p:nvSpPr>
        <p:spPr/>
        <p:txBody>
          <a:bodyPr/>
          <a:lstStyle/>
          <a:p>
            <a:fld id="{896A7B95-7681-0A44-9D1D-EA7B45A7A5AF}" type="slidenum">
              <a:rPr lang="en-US" smtClean="0"/>
              <a:t>29</a:t>
            </a:fld>
            <a:endParaRPr lang="en-US"/>
          </a:p>
        </p:txBody>
      </p:sp>
    </p:spTree>
    <p:extLst>
      <p:ext uri="{BB962C8B-B14F-4D97-AF65-F5344CB8AC3E}">
        <p14:creationId xmlns:p14="http://schemas.microsoft.com/office/powerpoint/2010/main" val="2882111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Stanford map viewer. </a:t>
            </a:r>
            <a:endParaRPr lang="en-US" dirty="0"/>
          </a:p>
        </p:txBody>
      </p:sp>
      <p:sp>
        <p:nvSpPr>
          <p:cNvPr id="4" name="Slide Number Placeholder 3"/>
          <p:cNvSpPr>
            <a:spLocks noGrp="1"/>
          </p:cNvSpPr>
          <p:nvPr>
            <p:ph type="sldNum" sz="quarter" idx="10"/>
          </p:nvPr>
        </p:nvSpPr>
        <p:spPr/>
        <p:txBody>
          <a:bodyPr/>
          <a:lstStyle/>
          <a:p>
            <a:fld id="{5100D435-C56C-B749-ABD8-8D10461D7E92}" type="slidenum">
              <a:rPr lang="en-US" smtClean="0"/>
              <a:t>8</a:t>
            </a:fld>
            <a:endParaRPr lang="en-US"/>
          </a:p>
        </p:txBody>
      </p:sp>
    </p:spTree>
    <p:extLst>
      <p:ext uri="{BB962C8B-B14F-4D97-AF65-F5344CB8AC3E}">
        <p14:creationId xmlns:p14="http://schemas.microsoft.com/office/powerpoint/2010/main" val="2019177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continuous scroll view</a:t>
            </a:r>
            <a:endParaRPr lang="en-US" dirty="0"/>
          </a:p>
        </p:txBody>
      </p:sp>
      <p:sp>
        <p:nvSpPr>
          <p:cNvPr id="4" name="Slide Number Placeholder 3"/>
          <p:cNvSpPr>
            <a:spLocks noGrp="1"/>
          </p:cNvSpPr>
          <p:nvPr>
            <p:ph type="sldNum" sz="quarter" idx="10"/>
          </p:nvPr>
        </p:nvSpPr>
        <p:spPr/>
        <p:txBody>
          <a:bodyPr/>
          <a:lstStyle/>
          <a:p>
            <a:fld id="{896A7B95-7681-0A44-9D1D-EA7B45A7A5AF}" type="slidenum">
              <a:rPr lang="en-US" smtClean="0"/>
              <a:t>30</a:t>
            </a:fld>
            <a:endParaRPr lang="en-US"/>
          </a:p>
        </p:txBody>
      </p:sp>
    </p:spTree>
    <p:extLst>
      <p:ext uri="{BB962C8B-B14F-4D97-AF65-F5344CB8AC3E}">
        <p14:creationId xmlns:p14="http://schemas.microsoft.com/office/powerpoint/2010/main" val="4217755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Saskatchewan leaf falls somewhere between fol. 56 and fol. 65, but at the time of reconstruction</a:t>
            </a:r>
            <a:r>
              <a:rPr lang="en-US" baseline="0" dirty="0" smtClean="0"/>
              <a:t> we were not sure exactly where in that range.</a:t>
            </a:r>
            <a:endParaRPr lang="en-US" dirty="0"/>
          </a:p>
        </p:txBody>
      </p:sp>
      <p:sp>
        <p:nvSpPr>
          <p:cNvPr id="4" name="Slide Number Placeholder 3"/>
          <p:cNvSpPr>
            <a:spLocks noGrp="1"/>
          </p:cNvSpPr>
          <p:nvPr>
            <p:ph type="sldNum" sz="quarter" idx="10"/>
          </p:nvPr>
        </p:nvSpPr>
        <p:spPr/>
        <p:txBody>
          <a:bodyPr/>
          <a:lstStyle/>
          <a:p>
            <a:fld id="{896A7B95-7681-0A44-9D1D-EA7B45A7A5AF}" type="slidenum">
              <a:rPr lang="en-US" smtClean="0"/>
              <a:t>32</a:t>
            </a:fld>
            <a:endParaRPr lang="en-US"/>
          </a:p>
        </p:txBody>
      </p:sp>
    </p:spTree>
    <p:extLst>
      <p:ext uri="{BB962C8B-B14F-4D97-AF65-F5344CB8AC3E}">
        <p14:creationId xmlns:p14="http://schemas.microsoft.com/office/powerpoint/2010/main" val="3249793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images – one from Kenyon College, the other from Ohio State University</a:t>
            </a:r>
            <a:endParaRPr lang="en-US" dirty="0"/>
          </a:p>
        </p:txBody>
      </p:sp>
      <p:sp>
        <p:nvSpPr>
          <p:cNvPr id="4" name="Slide Number Placeholder 3"/>
          <p:cNvSpPr>
            <a:spLocks noGrp="1"/>
          </p:cNvSpPr>
          <p:nvPr>
            <p:ph type="sldNum" sz="quarter" idx="10"/>
          </p:nvPr>
        </p:nvSpPr>
        <p:spPr/>
        <p:txBody>
          <a:bodyPr/>
          <a:lstStyle/>
          <a:p>
            <a:fld id="{896A7B95-7681-0A44-9D1D-EA7B45A7A5AF}" type="slidenum">
              <a:rPr lang="en-US" smtClean="0"/>
              <a:t>33</a:t>
            </a:fld>
            <a:endParaRPr lang="en-US"/>
          </a:p>
        </p:txBody>
      </p:sp>
    </p:spTree>
    <p:extLst>
      <p:ext uri="{BB962C8B-B14F-4D97-AF65-F5344CB8AC3E}">
        <p14:creationId xmlns:p14="http://schemas.microsoft.com/office/powerpoint/2010/main" val="2051574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compare features from images provided by different institutions – to the detail of the letter</a:t>
            </a:r>
            <a:endParaRPr lang="en-US" dirty="0"/>
          </a:p>
        </p:txBody>
      </p:sp>
      <p:sp>
        <p:nvSpPr>
          <p:cNvPr id="4" name="Slide Number Placeholder 3"/>
          <p:cNvSpPr>
            <a:spLocks noGrp="1"/>
          </p:cNvSpPr>
          <p:nvPr>
            <p:ph type="sldNum" sz="quarter" idx="10"/>
          </p:nvPr>
        </p:nvSpPr>
        <p:spPr/>
        <p:txBody>
          <a:bodyPr/>
          <a:lstStyle/>
          <a:p>
            <a:fld id="{896A7B95-7681-0A44-9D1D-EA7B45A7A5AF}" type="slidenum">
              <a:rPr lang="en-US" smtClean="0"/>
              <a:t>34</a:t>
            </a:fld>
            <a:endParaRPr lang="en-US"/>
          </a:p>
        </p:txBody>
      </p:sp>
    </p:spTree>
    <p:extLst>
      <p:ext uri="{BB962C8B-B14F-4D97-AF65-F5344CB8AC3E}">
        <p14:creationId xmlns:p14="http://schemas.microsoft.com/office/powerpoint/2010/main" val="4010479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months, the ability to bring those transcriptions</a:t>
            </a:r>
            <a:r>
              <a:rPr lang="en-US" baseline="0" dirty="0" smtClean="0"/>
              <a:t> and annotation into the reconstruction viewing environment will be possible…</a:t>
            </a:r>
            <a:endParaRPr lang="en-US" dirty="0"/>
          </a:p>
        </p:txBody>
      </p:sp>
      <p:sp>
        <p:nvSpPr>
          <p:cNvPr id="4" name="Slide Number Placeholder 3"/>
          <p:cNvSpPr>
            <a:spLocks noGrp="1"/>
          </p:cNvSpPr>
          <p:nvPr>
            <p:ph type="sldNum" sz="quarter" idx="10"/>
          </p:nvPr>
        </p:nvSpPr>
        <p:spPr/>
        <p:txBody>
          <a:bodyPr/>
          <a:lstStyle/>
          <a:p>
            <a:fld id="{896A7B95-7681-0A44-9D1D-EA7B45A7A5AF}" type="slidenum">
              <a:rPr lang="en-US" smtClean="0"/>
              <a:t>35</a:t>
            </a:fld>
            <a:endParaRPr lang="en-US"/>
          </a:p>
        </p:txBody>
      </p:sp>
    </p:spTree>
    <p:extLst>
      <p:ext uri="{BB962C8B-B14F-4D97-AF65-F5344CB8AC3E}">
        <p14:creationId xmlns:p14="http://schemas.microsoft.com/office/powerpoint/2010/main" val="3143769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3CAB27-0590-E14A-ADD7-0536DED8DF00}" type="slidenum">
              <a:rPr lang="en-US"/>
              <a:pPr/>
              <a:t>39</a:t>
            </a:fld>
            <a:endParaRPr lang="en-US"/>
          </a:p>
        </p:txBody>
      </p:sp>
      <p:sp>
        <p:nvSpPr>
          <p:cNvPr id="201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3CAB27-0590-E14A-ADD7-0536DED8DF00}" type="slidenum">
              <a:rPr lang="en-US"/>
              <a:pPr/>
              <a:t>40</a:t>
            </a:fld>
            <a:endParaRPr lang="en-US"/>
          </a:p>
        </p:txBody>
      </p:sp>
      <p:sp>
        <p:nvSpPr>
          <p:cNvPr id="201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3CAB27-0590-E14A-ADD7-0536DED8DF00}" type="slidenum">
              <a:rPr lang="en-US"/>
              <a:pPr/>
              <a:t>41</a:t>
            </a:fld>
            <a:endParaRPr lang="en-US"/>
          </a:p>
        </p:txBody>
      </p:sp>
      <p:sp>
        <p:nvSpPr>
          <p:cNvPr id="201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3CAB27-0590-E14A-ADD7-0536DED8DF00}" type="slidenum">
              <a:rPr lang="en-US"/>
              <a:pPr/>
              <a:t>42</a:t>
            </a:fld>
            <a:endParaRPr lang="en-US"/>
          </a:p>
        </p:txBody>
      </p:sp>
      <p:sp>
        <p:nvSpPr>
          <p:cNvPr id="201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Manuscript fragments</a:t>
            </a:r>
          </a:p>
          <a:p>
            <a:r>
              <a:rPr lang="en-US" dirty="0" smtClean="0"/>
              <a:t>Dispersed leaves</a:t>
            </a:r>
          </a:p>
          <a:p>
            <a:endParaRPr lang="en-US" dirty="0"/>
          </a:p>
        </p:txBody>
      </p:sp>
      <p:sp>
        <p:nvSpPr>
          <p:cNvPr id="4" name="Slide Number Placeholder 3"/>
          <p:cNvSpPr>
            <a:spLocks noGrp="1"/>
          </p:cNvSpPr>
          <p:nvPr>
            <p:ph type="sldNum" sz="quarter" idx="10"/>
          </p:nvPr>
        </p:nvSpPr>
        <p:spPr/>
        <p:txBody>
          <a:bodyPr/>
          <a:lstStyle/>
          <a:p>
            <a:fld id="{37947FCC-7578-3D4A-9C43-BED8499E555D}" type="slidenum">
              <a:rPr lang="en-US" smtClean="0"/>
              <a:t>55</a:t>
            </a:fld>
            <a:endParaRPr lang="en-US"/>
          </a:p>
        </p:txBody>
      </p:sp>
    </p:spTree>
    <p:extLst>
      <p:ext uri="{BB962C8B-B14F-4D97-AF65-F5344CB8AC3E}">
        <p14:creationId xmlns:p14="http://schemas.microsoft.com/office/powerpoint/2010/main" val="2274432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Cornell map viewer.</a:t>
            </a:r>
            <a:endParaRPr lang="en-US" dirty="0"/>
          </a:p>
        </p:txBody>
      </p:sp>
      <p:sp>
        <p:nvSpPr>
          <p:cNvPr id="4" name="Slide Number Placeholder 3"/>
          <p:cNvSpPr>
            <a:spLocks noGrp="1"/>
          </p:cNvSpPr>
          <p:nvPr>
            <p:ph type="sldNum" sz="quarter" idx="10"/>
          </p:nvPr>
        </p:nvSpPr>
        <p:spPr/>
        <p:txBody>
          <a:bodyPr/>
          <a:lstStyle/>
          <a:p>
            <a:fld id="{5100D435-C56C-B749-ABD8-8D10461D7E92}" type="slidenum">
              <a:rPr lang="en-US" smtClean="0"/>
              <a:t>9</a:t>
            </a:fld>
            <a:endParaRPr lang="en-US"/>
          </a:p>
        </p:txBody>
      </p:sp>
    </p:spTree>
    <p:extLst>
      <p:ext uri="{BB962C8B-B14F-4D97-AF65-F5344CB8AC3E}">
        <p14:creationId xmlns:p14="http://schemas.microsoft.com/office/powerpoint/2010/main" val="1713807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New information for existing resources</a:t>
            </a:r>
          </a:p>
          <a:p>
            <a:r>
              <a:rPr lang="en-US" dirty="0" smtClean="0"/>
              <a:t>Line locations on image, line breaks</a:t>
            </a:r>
            <a:r>
              <a:rPr lang="en-US" baseline="0" dirty="0" smtClean="0"/>
              <a:t> in text</a:t>
            </a:r>
            <a:endParaRPr lang="en-US" dirty="0"/>
          </a:p>
        </p:txBody>
      </p:sp>
      <p:sp>
        <p:nvSpPr>
          <p:cNvPr id="4" name="Slide Number Placeholder 3"/>
          <p:cNvSpPr>
            <a:spLocks noGrp="1"/>
          </p:cNvSpPr>
          <p:nvPr>
            <p:ph type="sldNum" sz="quarter" idx="10"/>
          </p:nvPr>
        </p:nvSpPr>
        <p:spPr/>
        <p:txBody>
          <a:bodyPr/>
          <a:lstStyle/>
          <a:p>
            <a:fld id="{D5CA8F62-8742-EB44-BC6E-2B5F6223F584}" type="slidenum">
              <a:rPr lang="en-US" smtClean="0"/>
              <a:t>58</a:t>
            </a:fld>
            <a:endParaRPr lang="en-US"/>
          </a:p>
        </p:txBody>
      </p:sp>
    </p:spTree>
    <p:extLst>
      <p:ext uri="{BB962C8B-B14F-4D97-AF65-F5344CB8AC3E}">
        <p14:creationId xmlns:p14="http://schemas.microsoft.com/office/powerpoint/2010/main" val="3897439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0D435-C56C-B749-ABD8-8D10461D7E92}" type="slidenum">
              <a:rPr lang="en-US" smtClean="0"/>
              <a:t>62</a:t>
            </a:fld>
            <a:endParaRPr lang="en-US"/>
          </a:p>
        </p:txBody>
      </p:sp>
    </p:spTree>
    <p:extLst>
      <p:ext uri="{BB962C8B-B14F-4D97-AF65-F5344CB8AC3E}">
        <p14:creationId xmlns:p14="http://schemas.microsoft.com/office/powerpoint/2010/main" val="3148618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Cornell</a:t>
            </a:r>
            <a:r>
              <a:rPr lang="en-GB" baseline="0" dirty="0" smtClean="0"/>
              <a:t> book reader (based on DLXS)</a:t>
            </a:r>
            <a:endParaRPr lang="en-GB" dirty="0"/>
          </a:p>
        </p:txBody>
      </p:sp>
      <p:sp>
        <p:nvSpPr>
          <p:cNvPr id="4" name="Slide Number Placeholder 3"/>
          <p:cNvSpPr>
            <a:spLocks noGrp="1"/>
          </p:cNvSpPr>
          <p:nvPr>
            <p:ph type="sldNum" sz="quarter" idx="10"/>
          </p:nvPr>
        </p:nvSpPr>
        <p:spPr/>
        <p:txBody>
          <a:bodyPr/>
          <a:lstStyle/>
          <a:p>
            <a:pPr>
              <a:defRPr/>
            </a:pPr>
            <a:r>
              <a:rPr lang="en-GB" smtClean="0"/>
              <a:t>Page </a:t>
            </a:r>
            <a:fld id="{631212FA-1EB8-4070-B4B2-768776B937E7}" type="slidenum">
              <a:rPr lang="en-GB" smtClean="0"/>
              <a:pPr>
                <a:defRPr/>
              </a:pPr>
              <a:t>10</a:t>
            </a:fld>
            <a:endParaRPr lang="en-GB"/>
          </a:p>
        </p:txBody>
      </p:sp>
    </p:spTree>
    <p:extLst>
      <p:ext uri="{BB962C8B-B14F-4D97-AF65-F5344CB8AC3E}">
        <p14:creationId xmlns:p14="http://schemas.microsoft.com/office/powerpoint/2010/main" val="1963537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Cornell annotated art collection, hosted in Luna. </a:t>
            </a:r>
            <a:endParaRPr lang="en-GB" dirty="0"/>
          </a:p>
        </p:txBody>
      </p:sp>
      <p:sp>
        <p:nvSpPr>
          <p:cNvPr id="4" name="Slide Number Placeholder 3"/>
          <p:cNvSpPr>
            <a:spLocks noGrp="1"/>
          </p:cNvSpPr>
          <p:nvPr>
            <p:ph type="sldNum" sz="quarter" idx="10"/>
          </p:nvPr>
        </p:nvSpPr>
        <p:spPr/>
        <p:txBody>
          <a:bodyPr/>
          <a:lstStyle/>
          <a:p>
            <a:pPr>
              <a:defRPr/>
            </a:pPr>
            <a:r>
              <a:rPr lang="en-GB" smtClean="0"/>
              <a:t>Page </a:t>
            </a:r>
            <a:fld id="{631212FA-1EB8-4070-B4B2-768776B937E7}" type="slidenum">
              <a:rPr lang="en-GB" smtClean="0"/>
              <a:pPr>
                <a:defRPr/>
              </a:pPr>
              <a:t>11</a:t>
            </a:fld>
            <a:endParaRPr lang="en-GB"/>
          </a:p>
        </p:txBody>
      </p:sp>
    </p:spTree>
    <p:extLst>
      <p:ext uri="{BB962C8B-B14F-4D97-AF65-F5344CB8AC3E}">
        <p14:creationId xmlns:p14="http://schemas.microsoft.com/office/powerpoint/2010/main" val="1963537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Oxford one-off</a:t>
            </a:r>
            <a:r>
              <a:rPr lang="en-US" baseline="0" dirty="0" smtClean="0"/>
              <a:t> manuscript viewer.</a:t>
            </a:r>
            <a:endParaRPr lang="en-US" dirty="0"/>
          </a:p>
        </p:txBody>
      </p:sp>
      <p:sp>
        <p:nvSpPr>
          <p:cNvPr id="4" name="Slide Number Placeholder 3"/>
          <p:cNvSpPr>
            <a:spLocks noGrp="1"/>
          </p:cNvSpPr>
          <p:nvPr>
            <p:ph type="sldNum" sz="quarter" idx="10"/>
          </p:nvPr>
        </p:nvSpPr>
        <p:spPr/>
        <p:txBody>
          <a:bodyPr/>
          <a:lstStyle/>
          <a:p>
            <a:fld id="{5100D435-C56C-B749-ABD8-8D10461D7E92}" type="slidenum">
              <a:rPr lang="en-US" smtClean="0"/>
              <a:t>12</a:t>
            </a:fld>
            <a:endParaRPr lang="en-US"/>
          </a:p>
        </p:txBody>
      </p:sp>
    </p:spTree>
    <p:extLst>
      <p:ext uri="{BB962C8B-B14F-4D97-AF65-F5344CB8AC3E}">
        <p14:creationId xmlns:p14="http://schemas.microsoft.com/office/powerpoint/2010/main" val="3894391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Oxford one off viewer.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100D435-C56C-B749-ABD8-8D10461D7E92}" type="slidenum">
              <a:rPr lang="en-US" smtClean="0"/>
              <a:t>13</a:t>
            </a:fld>
            <a:endParaRPr lang="en-US"/>
          </a:p>
        </p:txBody>
      </p:sp>
    </p:spTree>
    <p:extLst>
      <p:ext uri="{BB962C8B-B14F-4D97-AF65-F5344CB8AC3E}">
        <p14:creationId xmlns:p14="http://schemas.microsoft.com/office/powerpoint/2010/main" val="3671537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Gallica</a:t>
            </a:r>
            <a:r>
              <a:rPr lang="en-US" baseline="0" dirty="0" smtClean="0"/>
              <a:t> from </a:t>
            </a:r>
            <a:r>
              <a:rPr lang="en-US" baseline="0" dirty="0" err="1" smtClean="0"/>
              <a:t>BnF</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100D435-C56C-B749-ABD8-8D10461D7E92}" type="slidenum">
              <a:rPr lang="en-US" smtClean="0"/>
              <a:t>14</a:t>
            </a:fld>
            <a:endParaRPr lang="en-US"/>
          </a:p>
        </p:txBody>
      </p:sp>
    </p:spTree>
    <p:extLst>
      <p:ext uri="{BB962C8B-B14F-4D97-AF65-F5344CB8AC3E}">
        <p14:creationId xmlns:p14="http://schemas.microsoft.com/office/powerpoint/2010/main" val="703099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MediaInfo</a:t>
            </a:r>
            <a:r>
              <a:rPr lang="en-US" dirty="0" smtClean="0"/>
              <a:t> newspaper viewer</a:t>
            </a:r>
            <a:r>
              <a:rPr lang="en-US" baseline="0" dirty="0" smtClean="0"/>
              <a:t> from Nat’l Library of Norway.</a:t>
            </a:r>
            <a:endParaRPr lang="en-US" dirty="0"/>
          </a:p>
        </p:txBody>
      </p:sp>
      <p:sp>
        <p:nvSpPr>
          <p:cNvPr id="4" name="Slide Number Placeholder 3"/>
          <p:cNvSpPr>
            <a:spLocks noGrp="1"/>
          </p:cNvSpPr>
          <p:nvPr>
            <p:ph type="sldNum" sz="quarter" idx="10"/>
          </p:nvPr>
        </p:nvSpPr>
        <p:spPr/>
        <p:txBody>
          <a:bodyPr/>
          <a:lstStyle/>
          <a:p>
            <a:fld id="{5100D435-C56C-B749-ABD8-8D10461D7E92}" type="slidenum">
              <a:rPr lang="en-US" smtClean="0"/>
              <a:t>15</a:t>
            </a:fld>
            <a:endParaRPr lang="en-US"/>
          </a:p>
        </p:txBody>
      </p:sp>
    </p:spTree>
    <p:extLst>
      <p:ext uri="{BB962C8B-B14F-4D97-AF65-F5344CB8AC3E}">
        <p14:creationId xmlns:p14="http://schemas.microsoft.com/office/powerpoint/2010/main" val="1010134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Wednesday, April 2,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Wednesday, April 2,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Wednesday, April 2,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Wednesday, April 2,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Wednesday, April 2,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Wednesday, April 2, 14</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Wednesday, April 2, 14</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Wednesday, April 2, 14</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Wednesday, April 2, 14</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Wednesday, April 2, 14</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Wednesday, April 2, 14</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rgbClr val="9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Wednesday, April 2, 14</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57306" y="18288"/>
            <a:ext cx="3657720" cy="307599"/>
          </a:xfrm>
          <a:prstGeom prst="rect">
            <a:avLst/>
          </a:prstGeom>
        </p:spPr>
      </p:pic>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37.jpeg"/><Relationship Id="rId6"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iif.io"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solidFill>
                  <a:schemeClr val="tx1"/>
                </a:solidFill>
              </a:rPr>
              <a:t>Introduction to </a:t>
            </a:r>
            <a:br>
              <a:rPr lang="en-US" dirty="0">
                <a:solidFill>
                  <a:schemeClr val="tx1"/>
                </a:solidFill>
              </a:rPr>
            </a:br>
            <a:r>
              <a:rPr lang="en-US" dirty="0">
                <a:solidFill>
                  <a:schemeClr val="tx1"/>
                </a:solidFill>
              </a:rPr>
              <a:t>Shared Canvas and IIIF Technologies</a:t>
            </a:r>
          </a:p>
        </p:txBody>
      </p:sp>
      <p:sp>
        <p:nvSpPr>
          <p:cNvPr id="3" name="Subtitle 2"/>
          <p:cNvSpPr>
            <a:spLocks noGrp="1"/>
          </p:cNvSpPr>
          <p:nvPr>
            <p:ph type="subTitle" idx="1"/>
          </p:nvPr>
        </p:nvSpPr>
        <p:spPr>
          <a:xfrm>
            <a:off x="685800" y="3505200"/>
            <a:ext cx="7848600" cy="2164636"/>
          </a:xfrm>
        </p:spPr>
        <p:txBody>
          <a:bodyPr>
            <a:normAutofit/>
          </a:bodyPr>
          <a:lstStyle/>
          <a:p>
            <a:pPr algn="ctr"/>
            <a:r>
              <a:rPr lang="en-US" dirty="0"/>
              <a:t>COST/IRHT Training School:</a:t>
            </a:r>
          </a:p>
          <a:p>
            <a:pPr algn="ctr"/>
            <a:r>
              <a:rPr lang="en-US" dirty="0"/>
              <a:t>TRANSMISSION OF TEXTS: NEW TOOLS, NEW APPROACHES</a:t>
            </a:r>
          </a:p>
          <a:p>
            <a:pPr algn="ctr"/>
            <a:r>
              <a:rPr lang="en-US" dirty="0"/>
              <a:t>April 2, 2014</a:t>
            </a:r>
          </a:p>
          <a:p>
            <a:pPr algn="ctr"/>
            <a:r>
              <a:rPr lang="en-US" dirty="0"/>
              <a:t>Benjamin </a:t>
            </a:r>
            <a:r>
              <a:rPr lang="en-US" dirty="0" err="1"/>
              <a:t>Albritton</a:t>
            </a:r>
            <a:r>
              <a:rPr lang="en-US" dirty="0"/>
              <a:t>, Stanford University Libraries </a:t>
            </a:r>
          </a:p>
          <a:p>
            <a:pPr algn="ctr"/>
            <a:endParaRPr lang="en-US" dirty="0"/>
          </a:p>
        </p:txBody>
      </p:sp>
    </p:spTree>
    <p:extLst>
      <p:ext uri="{BB962C8B-B14F-4D97-AF65-F5344CB8AC3E}">
        <p14:creationId xmlns:p14="http://schemas.microsoft.com/office/powerpoint/2010/main" val="7408320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smtClean="0"/>
              <a:t>Cornell University</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99659" y="1628800"/>
            <a:ext cx="614468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6535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smtClean="0"/>
              <a:t>Cornell University</a:t>
            </a: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51526" y="1826295"/>
            <a:ext cx="6440948" cy="435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117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Bodleian </a:t>
            </a:r>
            <a:r>
              <a:rPr lang="en-GB" dirty="0" smtClean="0"/>
              <a:t>Libraries</a:t>
            </a:r>
            <a:br>
              <a:rPr lang="en-GB" dirty="0" smtClean="0"/>
            </a:br>
            <a:endParaRPr lang="en-GB" dirty="0"/>
          </a:p>
        </p:txBody>
      </p:sp>
      <p:sp>
        <p:nvSpPr>
          <p:cNvPr id="4" name="Slide Number Placeholder 3"/>
          <p:cNvSpPr>
            <a:spLocks noGrp="1"/>
          </p:cNvSpPr>
          <p:nvPr>
            <p:ph type="sldNum" sz="quarter" idx="10"/>
          </p:nvPr>
        </p:nvSpPr>
        <p:spPr/>
        <p:txBody>
          <a:bodyPr/>
          <a:lstStyle/>
          <a:p>
            <a:pPr>
              <a:defRPr/>
            </a:pPr>
            <a:fld id="{807A2F69-8FCC-4272-AD61-86A8B7C7FEC0}" type="slidenum">
              <a:rPr lang="en-GB" smtClean="0"/>
              <a:pPr>
                <a:defRPr/>
              </a:pPr>
              <a:t>12</a:t>
            </a:fld>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5696" y="1556792"/>
            <a:ext cx="5472608" cy="5100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6045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Bodleian </a:t>
            </a:r>
            <a:r>
              <a:rPr lang="en-GB" dirty="0" smtClean="0"/>
              <a:t>Libraries</a:t>
            </a:r>
            <a:br>
              <a:rPr lang="en-GB" dirty="0" smtClean="0"/>
            </a:br>
            <a:endParaRPr lang="en-GB" dirty="0"/>
          </a:p>
        </p:txBody>
      </p:sp>
      <p:sp>
        <p:nvSpPr>
          <p:cNvPr id="4" name="Slide Number Placeholder 3"/>
          <p:cNvSpPr>
            <a:spLocks noGrp="1"/>
          </p:cNvSpPr>
          <p:nvPr>
            <p:ph type="sldNum" sz="quarter" idx="10"/>
          </p:nvPr>
        </p:nvSpPr>
        <p:spPr/>
        <p:txBody>
          <a:bodyPr/>
          <a:lstStyle/>
          <a:p>
            <a:pPr>
              <a:defRPr/>
            </a:pPr>
            <a:fld id="{807A2F69-8FCC-4272-AD61-86A8B7C7FEC0}" type="slidenum">
              <a:rPr lang="en-GB" smtClean="0"/>
              <a:pPr>
                <a:defRPr/>
              </a:pPr>
              <a:t>13</a:t>
            </a:fld>
            <a:endParaRPr lang="en-GB"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6642" y="1484784"/>
            <a:ext cx="7410716" cy="489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5443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15964"/>
            <a:ext cx="7848600" cy="914400"/>
          </a:xfrm>
        </p:spPr>
        <p:txBody>
          <a:bodyPr>
            <a:normAutofit fontScale="90000"/>
          </a:bodyPr>
          <a:lstStyle/>
          <a:p>
            <a:r>
              <a:rPr lang="en-GB" dirty="0" err="1"/>
              <a:t>Bibliothèque</a:t>
            </a:r>
            <a:r>
              <a:rPr lang="en-GB" dirty="0"/>
              <a:t> </a:t>
            </a:r>
            <a:r>
              <a:rPr lang="en-GB" dirty="0" err="1"/>
              <a:t>nationale</a:t>
            </a:r>
            <a:r>
              <a:rPr lang="en-GB" dirty="0"/>
              <a:t> de </a:t>
            </a:r>
            <a:r>
              <a:rPr lang="en-GB" dirty="0" smtClean="0"/>
              <a:t>France</a:t>
            </a:r>
            <a:br>
              <a:rPr lang="en-GB" dirty="0" smtClean="0"/>
            </a:br>
            <a:endParaRPr lang="en-GB" dirty="0"/>
          </a:p>
        </p:txBody>
      </p:sp>
      <p:sp>
        <p:nvSpPr>
          <p:cNvPr id="4" name="Slide Number Placeholder 3"/>
          <p:cNvSpPr>
            <a:spLocks noGrp="1"/>
          </p:cNvSpPr>
          <p:nvPr>
            <p:ph type="sldNum" sz="quarter" idx="10"/>
          </p:nvPr>
        </p:nvSpPr>
        <p:spPr/>
        <p:txBody>
          <a:bodyPr/>
          <a:lstStyle/>
          <a:p>
            <a:pPr>
              <a:defRPr/>
            </a:pPr>
            <a:fld id="{807A2F69-8FCC-4272-AD61-86A8B7C7FEC0}" type="slidenum">
              <a:rPr lang="en-GB" smtClean="0"/>
              <a:pPr>
                <a:defRPr/>
              </a:pPr>
              <a:t>14</a:t>
            </a:fld>
            <a:endParaRPr lang="en-GB"/>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43113" y="1614841"/>
            <a:ext cx="5257775" cy="498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6298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National Library of Norway</a:t>
            </a:r>
            <a:endParaRPr lang="en-GB" dirty="0"/>
          </a:p>
        </p:txBody>
      </p:sp>
      <p:sp>
        <p:nvSpPr>
          <p:cNvPr id="4" name="Slide Number Placeholder 3"/>
          <p:cNvSpPr>
            <a:spLocks noGrp="1"/>
          </p:cNvSpPr>
          <p:nvPr>
            <p:ph type="sldNum" sz="quarter" idx="10"/>
          </p:nvPr>
        </p:nvSpPr>
        <p:spPr/>
        <p:txBody>
          <a:bodyPr/>
          <a:lstStyle/>
          <a:p>
            <a:pPr>
              <a:defRPr/>
            </a:pPr>
            <a:fld id="{807A2F69-8FCC-4272-AD61-86A8B7C7FEC0}" type="slidenum">
              <a:rPr lang="en-GB" smtClean="0"/>
              <a:pPr>
                <a:defRPr/>
              </a:pPr>
              <a:t>15</a:t>
            </a:fld>
            <a:endParaRPr lang="en-GB"/>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0457" y="1844824"/>
            <a:ext cx="6923087"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2678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4"/>
          <p:cNvSpPr>
            <a:spLocks noGrp="1"/>
          </p:cNvSpPr>
          <p:nvPr>
            <p:ph type="title"/>
          </p:nvPr>
        </p:nvSpPr>
        <p:spPr/>
        <p:txBody>
          <a:bodyPr/>
          <a:lstStyle/>
          <a:p>
            <a:pPr eaLnBrk="1" hangingPunct="1"/>
            <a:r>
              <a:rPr lang="en-GB" dirty="0" smtClean="0"/>
              <a:t>British Library</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4032" y="1556792"/>
            <a:ext cx="4975937" cy="5132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2346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461"/>
            <a:ext cx="8229600" cy="1143000"/>
          </a:xfrm>
        </p:spPr>
        <p:txBody>
          <a:bodyPr>
            <a:normAutofit/>
          </a:bodyPr>
          <a:lstStyle/>
          <a:p>
            <a:r>
              <a:rPr lang="en-US" dirty="0" smtClean="0"/>
              <a:t>A World of Silos &amp; Duplication</a:t>
            </a:r>
            <a:endParaRPr lang="en-US" dirty="0"/>
          </a:p>
        </p:txBody>
      </p:sp>
      <p:sp>
        <p:nvSpPr>
          <p:cNvPr id="8" name="Content Placeholder 2"/>
          <p:cNvSpPr>
            <a:spLocks noGrp="1"/>
          </p:cNvSpPr>
          <p:nvPr>
            <p:ph idx="1"/>
          </p:nvPr>
        </p:nvSpPr>
        <p:spPr>
          <a:xfrm>
            <a:off x="457200" y="4845425"/>
            <a:ext cx="8229600" cy="1698810"/>
          </a:xfrm>
        </p:spPr>
        <p:txBody>
          <a:bodyPr>
            <a:normAutofit/>
          </a:bodyPr>
          <a:lstStyle/>
          <a:p>
            <a:pPr lvl="0"/>
            <a:r>
              <a:rPr lang="en-US" dirty="0" smtClean="0"/>
              <a:t>Every repo a silo (</a:t>
            </a:r>
            <a:r>
              <a:rPr lang="en-US" dirty="0" smtClean="0">
                <a:sym typeface="Wingdings"/>
              </a:rPr>
              <a:t> </a:t>
            </a:r>
            <a:r>
              <a:rPr lang="en-US" dirty="0" smtClean="0"/>
              <a:t>no interoperability)</a:t>
            </a:r>
            <a:endParaRPr lang="en-US" dirty="0"/>
          </a:p>
          <a:p>
            <a:pPr lvl="0"/>
            <a:r>
              <a:rPr lang="en-US" dirty="0" smtClean="0"/>
              <a:t>Every app a one-off (</a:t>
            </a:r>
            <a:r>
              <a:rPr lang="en-US" dirty="0" smtClean="0">
                <a:sym typeface="Wingdings"/>
              </a:rPr>
              <a:t></a:t>
            </a:r>
            <a:r>
              <a:rPr lang="en-US" dirty="0" smtClean="0"/>
              <a:t>overhead to code and keep)</a:t>
            </a:r>
          </a:p>
          <a:p>
            <a:pPr lvl="0"/>
            <a:r>
              <a:rPr lang="en-US" dirty="0" smtClean="0"/>
              <a:t>Every user forced to cope (</a:t>
            </a:r>
            <a:r>
              <a:rPr lang="en-US" dirty="0" smtClean="0">
                <a:sym typeface="Wingdings"/>
              </a:rPr>
              <a:t> </a:t>
            </a:r>
            <a:r>
              <a:rPr lang="en-US" dirty="0" smtClean="0"/>
              <a:t>many UIs, little integration)</a:t>
            </a:r>
          </a:p>
          <a:p>
            <a:pPr lvl="0"/>
            <a:endParaRPr lang="en-US" dirty="0"/>
          </a:p>
          <a:p>
            <a:endParaRPr lang="en-US" dirty="0"/>
          </a:p>
        </p:txBody>
      </p:sp>
      <p:pic>
        <p:nvPicPr>
          <p:cNvPr id="9" name="Picture 8"/>
          <p:cNvPicPr>
            <a:picLocks noChangeAspect="1"/>
          </p:cNvPicPr>
          <p:nvPr/>
        </p:nvPicPr>
        <p:blipFill>
          <a:blip r:embed="rId3"/>
          <a:stretch>
            <a:fillRect/>
          </a:stretch>
        </p:blipFill>
        <p:spPr>
          <a:xfrm>
            <a:off x="239533" y="1661832"/>
            <a:ext cx="8686323" cy="2857127"/>
          </a:xfrm>
          <a:prstGeom prst="rect">
            <a:avLst/>
          </a:prstGeom>
        </p:spPr>
      </p:pic>
    </p:spTree>
    <p:extLst>
      <p:ext uri="{BB962C8B-B14F-4D97-AF65-F5344CB8AC3E}">
        <p14:creationId xmlns:p14="http://schemas.microsoft.com/office/powerpoint/2010/main" val="306740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461"/>
            <a:ext cx="8229600" cy="1143000"/>
          </a:xfrm>
        </p:spPr>
        <p:txBody>
          <a:bodyPr>
            <a:normAutofit/>
          </a:bodyPr>
          <a:lstStyle/>
          <a:p>
            <a:r>
              <a:rPr lang="en-US" dirty="0" smtClean="0"/>
              <a:t>Distinct Concerns</a:t>
            </a:r>
            <a:endParaRPr lang="en-US" dirty="0"/>
          </a:p>
        </p:txBody>
      </p:sp>
      <p:sp>
        <p:nvSpPr>
          <p:cNvPr id="8" name="Content Placeholder 2"/>
          <p:cNvSpPr>
            <a:spLocks noGrp="1"/>
          </p:cNvSpPr>
          <p:nvPr>
            <p:ph idx="1"/>
          </p:nvPr>
        </p:nvSpPr>
        <p:spPr>
          <a:xfrm>
            <a:off x="228607" y="2634717"/>
            <a:ext cx="2313417" cy="1835878"/>
          </a:xfrm>
        </p:spPr>
        <p:txBody>
          <a:bodyPr>
            <a:normAutofit fontScale="92500" lnSpcReduction="20000"/>
          </a:bodyPr>
          <a:lstStyle/>
          <a:p>
            <a:pPr marL="0" lvl="0" indent="0">
              <a:buNone/>
            </a:pPr>
            <a:r>
              <a:rPr lang="en-US" sz="2400" dirty="0" smtClean="0"/>
              <a:t>Find, Use, </a:t>
            </a:r>
            <a:br>
              <a:rPr lang="en-US" sz="2400" dirty="0" smtClean="0"/>
            </a:br>
            <a:r>
              <a:rPr lang="en-US" sz="2400" dirty="0" smtClean="0"/>
              <a:t>Analyze, Annotate</a:t>
            </a:r>
          </a:p>
          <a:p>
            <a:pPr marL="0" lvl="0" indent="0">
              <a:buNone/>
            </a:pPr>
            <a:r>
              <a:rPr lang="en-US" sz="2400" dirty="0" smtClean="0"/>
              <a:t>Want: Mix &amp; Match, Best of Breed</a:t>
            </a:r>
          </a:p>
          <a:p>
            <a:pPr lvl="0"/>
            <a:endParaRPr lang="en-US" sz="2400" dirty="0"/>
          </a:p>
          <a:p>
            <a:endParaRPr lang="en-US" sz="2400" dirty="0"/>
          </a:p>
        </p:txBody>
      </p:sp>
      <p:sp>
        <p:nvSpPr>
          <p:cNvPr id="3" name="Oval 2"/>
          <p:cNvSpPr/>
          <p:nvPr/>
        </p:nvSpPr>
        <p:spPr>
          <a:xfrm>
            <a:off x="1693156" y="1739879"/>
            <a:ext cx="2097203" cy="136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Scholars</a:t>
            </a:r>
            <a:endParaRPr lang="en-US" sz="2400" dirty="0"/>
          </a:p>
        </p:txBody>
      </p:sp>
      <p:sp>
        <p:nvSpPr>
          <p:cNvPr id="6" name="Oval 5"/>
          <p:cNvSpPr/>
          <p:nvPr/>
        </p:nvSpPr>
        <p:spPr>
          <a:xfrm>
            <a:off x="5387312" y="2403789"/>
            <a:ext cx="2270369" cy="1366308"/>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Tool Makers</a:t>
            </a:r>
            <a:endParaRPr lang="en-US" sz="2400" dirty="0"/>
          </a:p>
        </p:txBody>
      </p:sp>
      <p:sp>
        <p:nvSpPr>
          <p:cNvPr id="7" name="Oval 6"/>
          <p:cNvSpPr/>
          <p:nvPr/>
        </p:nvSpPr>
        <p:spPr>
          <a:xfrm>
            <a:off x="2193406" y="4078064"/>
            <a:ext cx="2482012" cy="1366308"/>
          </a:xfrm>
          <a:prstGeom prst="ellipse">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Repositories</a:t>
            </a:r>
            <a:endParaRPr lang="en-US" sz="2000" dirty="0">
              <a:solidFill>
                <a:srgbClr val="000000"/>
              </a:solidFill>
            </a:endParaRPr>
          </a:p>
        </p:txBody>
      </p:sp>
      <p:sp>
        <p:nvSpPr>
          <p:cNvPr id="10" name="Content Placeholder 2"/>
          <p:cNvSpPr txBox="1">
            <a:spLocks/>
          </p:cNvSpPr>
          <p:nvPr/>
        </p:nvSpPr>
        <p:spPr>
          <a:xfrm>
            <a:off x="6565783" y="1381188"/>
            <a:ext cx="2313417" cy="169881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sz="2200" dirty="0" smtClean="0"/>
              <a:t>Build useful  </a:t>
            </a:r>
            <a:br>
              <a:rPr lang="en-US" sz="2200" dirty="0" smtClean="0"/>
            </a:br>
            <a:r>
              <a:rPr lang="en-US" sz="2200" dirty="0" smtClean="0"/>
              <a:t>tools and apps</a:t>
            </a:r>
          </a:p>
          <a:p>
            <a:pPr marL="0" indent="0" algn="r">
              <a:buFont typeface="Arial"/>
              <a:buNone/>
            </a:pPr>
            <a:r>
              <a:rPr lang="en-US" sz="2200" dirty="0" smtClean="0"/>
              <a:t>Want: Users &amp; resources</a:t>
            </a:r>
          </a:p>
          <a:p>
            <a:pPr algn="r"/>
            <a:endParaRPr lang="en-US" sz="2200" dirty="0"/>
          </a:p>
        </p:txBody>
      </p:sp>
      <p:sp>
        <p:nvSpPr>
          <p:cNvPr id="11" name="Content Placeholder 2"/>
          <p:cNvSpPr txBox="1">
            <a:spLocks/>
          </p:cNvSpPr>
          <p:nvPr/>
        </p:nvSpPr>
        <p:spPr>
          <a:xfrm>
            <a:off x="3630337" y="5349771"/>
            <a:ext cx="4681515" cy="140480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t>Host, Preserve (and Enrich) Resources</a:t>
            </a:r>
          </a:p>
          <a:p>
            <a:pPr marL="0" indent="0">
              <a:buFont typeface="Arial"/>
              <a:buNone/>
            </a:pPr>
            <a:r>
              <a:rPr lang="en-US" sz="2400" dirty="0" smtClean="0"/>
              <a:t>Want: Use of Resources, Enriching services, Enriched content</a:t>
            </a:r>
          </a:p>
        </p:txBody>
      </p:sp>
      <p:cxnSp>
        <p:nvCxnSpPr>
          <p:cNvPr id="5" name="Straight Arrow Connector 4"/>
          <p:cNvCxnSpPr/>
          <p:nvPr/>
        </p:nvCxnSpPr>
        <p:spPr>
          <a:xfrm>
            <a:off x="2924541" y="3106187"/>
            <a:ext cx="173163" cy="971877"/>
          </a:xfrm>
          <a:prstGeom prst="straightConnector1">
            <a:avLst/>
          </a:prstGeom>
          <a:ln w="57150">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3"/>
            <a:endCxn id="7" idx="7"/>
          </p:cNvCxnSpPr>
          <p:nvPr/>
        </p:nvCxnSpPr>
        <p:spPr>
          <a:xfrm flipH="1">
            <a:off x="4311936" y="3570006"/>
            <a:ext cx="1407864" cy="708149"/>
          </a:xfrm>
          <a:prstGeom prst="straightConnector1">
            <a:avLst/>
          </a:prstGeom>
          <a:ln w="57150">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3790359" y="2442277"/>
            <a:ext cx="1596953" cy="502020"/>
          </a:xfrm>
          <a:prstGeom prst="straightConnector1">
            <a:avLst/>
          </a:prstGeom>
          <a:ln w="57150">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2046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461"/>
            <a:ext cx="8229600" cy="1143000"/>
          </a:xfrm>
        </p:spPr>
        <p:txBody>
          <a:bodyPr>
            <a:normAutofit/>
          </a:bodyPr>
          <a:lstStyle/>
          <a:p>
            <a:r>
              <a:rPr lang="en-US" dirty="0" smtClean="0"/>
              <a:t>APIs Enable Reuse</a:t>
            </a:r>
            <a:endParaRPr lang="en-US" dirty="0"/>
          </a:p>
        </p:txBody>
      </p:sp>
      <p:pic>
        <p:nvPicPr>
          <p:cNvPr id="4" name="Picture 3"/>
          <p:cNvPicPr>
            <a:picLocks noChangeAspect="1"/>
          </p:cNvPicPr>
          <p:nvPr/>
        </p:nvPicPr>
        <p:blipFill>
          <a:blip r:embed="rId3"/>
          <a:stretch>
            <a:fillRect/>
          </a:stretch>
        </p:blipFill>
        <p:spPr>
          <a:xfrm>
            <a:off x="128096" y="1733176"/>
            <a:ext cx="8906473" cy="4392707"/>
          </a:xfrm>
          <a:prstGeom prst="rect">
            <a:avLst/>
          </a:prstGeom>
        </p:spPr>
      </p:pic>
    </p:spTree>
    <p:extLst>
      <p:ext uri="{BB962C8B-B14F-4D97-AF65-F5344CB8AC3E}">
        <p14:creationId xmlns:p14="http://schemas.microsoft.com/office/powerpoint/2010/main" val="271441102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Imagine being able to study manuscripts…</a:t>
            </a:r>
            <a:endParaRPr lang="en-US" dirty="0"/>
          </a:p>
        </p:txBody>
      </p:sp>
      <p:pic>
        <p:nvPicPr>
          <p:cNvPr id="4" name="Content Placeholder 3" descr="Screen Shot 2013-10-22 at 6.40.37 PM.png"/>
          <p:cNvPicPr>
            <a:picLocks noGrp="1" noChangeAspect="1"/>
          </p:cNvPicPr>
          <p:nvPr>
            <p:ph idx="1"/>
          </p:nvPr>
        </p:nvPicPr>
        <p:blipFill>
          <a:blip r:embed="rId2">
            <a:extLst>
              <a:ext uri="{28A0092B-C50C-407E-A947-70E740481C1C}">
                <a14:useLocalDpi xmlns:a14="http://schemas.microsoft.com/office/drawing/2010/main" val="0"/>
              </a:ext>
            </a:extLst>
          </a:blip>
          <a:srcRect t="-1646" b="-1646"/>
          <a:stretch>
            <a:fillRect/>
          </a:stretch>
        </p:blipFill>
        <p:spPr/>
      </p:pic>
    </p:spTree>
    <p:extLst>
      <p:ext uri="{BB962C8B-B14F-4D97-AF65-F5344CB8AC3E}">
        <p14:creationId xmlns:p14="http://schemas.microsoft.com/office/powerpoint/2010/main" val="194939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461"/>
            <a:ext cx="8229600" cy="1143000"/>
          </a:xfrm>
        </p:spPr>
        <p:txBody>
          <a:bodyPr>
            <a:normAutofit/>
          </a:bodyPr>
          <a:lstStyle/>
          <a:p>
            <a:r>
              <a:rPr lang="en-US" dirty="0" smtClean="0"/>
              <a:t> APIs -&gt; Framework -&gt; Ecosystem</a:t>
            </a:r>
            <a:endParaRPr lang="en-US" dirty="0"/>
          </a:p>
        </p:txBody>
      </p:sp>
      <p:pic>
        <p:nvPicPr>
          <p:cNvPr id="3" name="Picture 2"/>
          <p:cNvPicPr>
            <a:picLocks noChangeAspect="1"/>
          </p:cNvPicPr>
          <p:nvPr/>
        </p:nvPicPr>
        <p:blipFill>
          <a:blip r:embed="rId3"/>
          <a:stretch>
            <a:fillRect/>
          </a:stretch>
        </p:blipFill>
        <p:spPr>
          <a:xfrm>
            <a:off x="26171" y="1462461"/>
            <a:ext cx="8983358" cy="4805408"/>
          </a:xfrm>
          <a:prstGeom prst="rect">
            <a:avLst/>
          </a:prstGeom>
        </p:spPr>
      </p:pic>
    </p:spTree>
    <p:extLst>
      <p:ext uri="{BB962C8B-B14F-4D97-AF65-F5344CB8AC3E}">
        <p14:creationId xmlns:p14="http://schemas.microsoft.com/office/powerpoint/2010/main" val="358277897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Summary: 2010-2014</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sz="3000" dirty="0" smtClean="0"/>
              <a:t>Funding from Andrew W. Mellon Foundation</a:t>
            </a:r>
          </a:p>
          <a:p>
            <a:pPr marL="0" indent="0">
              <a:buNone/>
            </a:pPr>
            <a:endParaRPr lang="en-US" sz="3000" dirty="0" smtClean="0"/>
          </a:p>
          <a:p>
            <a:r>
              <a:rPr lang="en-US" sz="3000" dirty="0" smtClean="0"/>
              <a:t>Initial meeting of scholars and curators – Paris, 2010</a:t>
            </a:r>
          </a:p>
          <a:p>
            <a:pPr marL="0" indent="0">
              <a:buNone/>
            </a:pPr>
            <a:endParaRPr lang="en-US" sz="3000" dirty="0" smtClean="0"/>
          </a:p>
          <a:p>
            <a:r>
              <a:rPr lang="en-US" sz="3000" dirty="0" smtClean="0"/>
              <a:t>Digital Manuscript Technical Working Group – 2010-pres.</a:t>
            </a:r>
          </a:p>
          <a:p>
            <a:pPr lvl="1"/>
            <a:r>
              <a:rPr lang="en-US" sz="2600" dirty="0" smtClean="0"/>
              <a:t>Data Model: </a:t>
            </a:r>
            <a:r>
              <a:rPr lang="en-US" sz="2600" i="1" dirty="0" err="1" smtClean="0"/>
              <a:t>SharedCanvas</a:t>
            </a:r>
            <a:endParaRPr lang="en-US" sz="2600" i="1" dirty="0" smtClean="0"/>
          </a:p>
          <a:p>
            <a:pPr lvl="1"/>
            <a:r>
              <a:rPr lang="en-US" sz="2600" dirty="0" smtClean="0"/>
              <a:t>Data Sharing Framework: </a:t>
            </a:r>
            <a:r>
              <a:rPr lang="en-US" sz="2600" i="1" dirty="0" smtClean="0"/>
              <a:t>IIIF</a:t>
            </a:r>
            <a:r>
              <a:rPr lang="en-US" sz="2600" dirty="0" smtClean="0"/>
              <a:t> (International Image </a:t>
            </a:r>
            <a:r>
              <a:rPr lang="en-US" sz="2600" dirty="0" err="1" smtClean="0"/>
              <a:t>Interoperabiity</a:t>
            </a:r>
            <a:r>
              <a:rPr lang="en-US" sz="2600" dirty="0" smtClean="0"/>
              <a:t> Framework)</a:t>
            </a:r>
          </a:p>
          <a:p>
            <a:pPr marL="0" indent="0">
              <a:buNone/>
            </a:pPr>
            <a:endParaRPr lang="en-US" sz="3000" dirty="0" smtClean="0"/>
          </a:p>
          <a:p>
            <a:endParaRPr lang="en-US" sz="3000" dirty="0" smtClean="0"/>
          </a:p>
          <a:p>
            <a:pPr marL="0" indent="0">
              <a:buNone/>
            </a:pPr>
            <a:endParaRPr lang="en-US" dirty="0" smtClean="0"/>
          </a:p>
        </p:txBody>
      </p:sp>
    </p:spTree>
    <p:extLst>
      <p:ext uri="{BB962C8B-B14F-4D97-AF65-F5344CB8AC3E}">
        <p14:creationId xmlns:p14="http://schemas.microsoft.com/office/powerpoint/2010/main" val="118245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Interoperability – One Definition</a:t>
            </a:r>
            <a:endParaRPr lang="en-US" dirty="0">
              <a:solidFill>
                <a:srgbClr val="FF0000"/>
              </a:solidFill>
            </a:endParaRPr>
          </a:p>
        </p:txBody>
      </p:sp>
      <p:sp>
        <p:nvSpPr>
          <p:cNvPr id="3" name="Content Placeholder 2"/>
          <p:cNvSpPr>
            <a:spLocks noGrp="1"/>
          </p:cNvSpPr>
          <p:nvPr>
            <p:ph idx="1"/>
          </p:nvPr>
        </p:nvSpPr>
        <p:spPr/>
        <p:txBody>
          <a:bodyPr/>
          <a:lstStyle/>
          <a:p>
            <a:r>
              <a:rPr lang="en-US" sz="3000" dirty="0"/>
              <a:t>Primary Goal: </a:t>
            </a:r>
          </a:p>
          <a:p>
            <a:pPr lvl="1"/>
            <a:r>
              <a:rPr lang="en-US" sz="3000" i="1" dirty="0"/>
              <a:t>Image and metadata sharing across collections and institutions</a:t>
            </a:r>
          </a:p>
          <a:p>
            <a:pPr lvl="1"/>
            <a:endParaRPr lang="en-US" sz="2400" i="1" dirty="0"/>
          </a:p>
          <a:p>
            <a:r>
              <a:rPr lang="en-US" sz="3000" dirty="0"/>
              <a:t>“Killer app”: </a:t>
            </a:r>
          </a:p>
          <a:p>
            <a:pPr lvl="1"/>
            <a:r>
              <a:rPr lang="en-US" sz="3000" dirty="0"/>
              <a:t>a single viewer that reads content from multiple repositories</a:t>
            </a:r>
          </a:p>
          <a:p>
            <a:endParaRPr lang="en-US" dirty="0"/>
          </a:p>
        </p:txBody>
      </p:sp>
    </p:spTree>
    <p:extLst>
      <p:ext uri="{BB962C8B-B14F-4D97-AF65-F5344CB8AC3E}">
        <p14:creationId xmlns:p14="http://schemas.microsoft.com/office/powerpoint/2010/main" val="4053801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2454"/>
            <a:ext cx="8229600" cy="990600"/>
          </a:xfrm>
        </p:spPr>
        <p:txBody>
          <a:bodyPr/>
          <a:lstStyle/>
          <a:p>
            <a:r>
              <a:rPr lang="en-US" dirty="0" smtClean="0"/>
              <a:t>Otto </a:t>
            </a:r>
            <a:r>
              <a:rPr lang="en-US" dirty="0" err="1" smtClean="0"/>
              <a:t>Ege</a:t>
            </a:r>
            <a:r>
              <a:rPr lang="en-US" dirty="0" smtClean="0"/>
              <a:t> - </a:t>
            </a:r>
            <a:r>
              <a:rPr lang="en-US" dirty="0" err="1" smtClean="0"/>
              <a:t>Biblioclast</a:t>
            </a:r>
            <a:endParaRPr lang="en-US" dirty="0"/>
          </a:p>
        </p:txBody>
      </p:sp>
      <p:pic>
        <p:nvPicPr>
          <p:cNvPr id="4" name="Picture 3" descr="biblio-derivations-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3207" y="1738922"/>
            <a:ext cx="4454258" cy="4066931"/>
          </a:xfrm>
          <a:prstGeom prst="rect">
            <a:avLst/>
          </a:prstGeom>
        </p:spPr>
      </p:pic>
      <p:pic>
        <p:nvPicPr>
          <p:cNvPr id="5" name="Picture 4" descr="young ege pho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67" y="1240692"/>
            <a:ext cx="3963866" cy="5285154"/>
          </a:xfrm>
          <a:prstGeom prst="rect">
            <a:avLst/>
          </a:prstGeom>
        </p:spPr>
      </p:pic>
      <p:sp>
        <p:nvSpPr>
          <p:cNvPr id="6" name="Rectangle 5"/>
          <p:cNvSpPr/>
          <p:nvPr/>
        </p:nvSpPr>
        <p:spPr>
          <a:xfrm>
            <a:off x="4835769" y="2051538"/>
            <a:ext cx="3927231" cy="420077"/>
          </a:xfrm>
          <a:prstGeom prst="rect">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457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Otto </a:t>
            </a:r>
            <a:r>
              <a:rPr lang="en-US" dirty="0" err="1" smtClean="0"/>
              <a:t>Ege</a:t>
            </a:r>
            <a:r>
              <a:rPr lang="en-US" dirty="0" smtClean="0"/>
              <a:t>, MS 1 - 1940</a:t>
            </a:r>
            <a:endParaRPr lang="en-US" dirty="0"/>
          </a:p>
        </p:txBody>
      </p:sp>
      <p:pic>
        <p:nvPicPr>
          <p:cNvPr id="4" name="Content Placeholder 3" descr="Screen Shot 2014-01-23 at 8.01.04 PM.png"/>
          <p:cNvPicPr>
            <a:picLocks noGrp="1" noChangeAspect="1"/>
          </p:cNvPicPr>
          <p:nvPr>
            <p:ph idx="1"/>
          </p:nvPr>
        </p:nvPicPr>
        <p:blipFill>
          <a:blip r:embed="rId3">
            <a:extLst>
              <a:ext uri="{28A0092B-C50C-407E-A947-70E740481C1C}">
                <a14:useLocalDpi xmlns:a14="http://schemas.microsoft.com/office/drawing/2010/main" val="0"/>
              </a:ext>
            </a:extLst>
          </a:blip>
          <a:srcRect t="-20310" b="-20310"/>
          <a:stretch>
            <a:fillRect/>
          </a:stretch>
        </p:blipFill>
        <p:spPr/>
      </p:pic>
    </p:spTree>
    <p:extLst>
      <p:ext uri="{BB962C8B-B14F-4D97-AF65-F5344CB8AC3E}">
        <p14:creationId xmlns:p14="http://schemas.microsoft.com/office/powerpoint/2010/main" val="3908665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Otto </a:t>
            </a:r>
            <a:r>
              <a:rPr lang="en-US" dirty="0" err="1" smtClean="0"/>
              <a:t>Ege</a:t>
            </a:r>
            <a:r>
              <a:rPr lang="en-US" dirty="0" smtClean="0"/>
              <a:t>, MS 1 - 2014</a:t>
            </a:r>
            <a:endParaRPr lang="en-US" dirty="0"/>
          </a:p>
        </p:txBody>
      </p:sp>
      <p:pic>
        <p:nvPicPr>
          <p:cNvPr id="4" name="Content Placeholder 3" descr="Screen Shot 2014-01-23 at 9.12.36 PM.png"/>
          <p:cNvPicPr>
            <a:picLocks noGrp="1" noChangeAspect="1"/>
          </p:cNvPicPr>
          <p:nvPr>
            <p:ph idx="1"/>
          </p:nvPr>
        </p:nvPicPr>
        <p:blipFill>
          <a:blip r:embed="rId3">
            <a:extLst>
              <a:ext uri="{28A0092B-C50C-407E-A947-70E740481C1C}">
                <a14:useLocalDpi xmlns:a14="http://schemas.microsoft.com/office/drawing/2010/main" val="0"/>
              </a:ext>
            </a:extLst>
          </a:blip>
          <a:srcRect t="-20302" b="-20302"/>
          <a:stretch>
            <a:fillRect/>
          </a:stretch>
        </p:blipFill>
        <p:spPr/>
      </p:pic>
    </p:spTree>
    <p:extLst>
      <p:ext uri="{BB962C8B-B14F-4D97-AF65-F5344CB8AC3E}">
        <p14:creationId xmlns:p14="http://schemas.microsoft.com/office/powerpoint/2010/main" val="3988171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Stanford Leaves of </a:t>
            </a:r>
            <a:r>
              <a:rPr lang="en-US" dirty="0" err="1" smtClean="0"/>
              <a:t>Ege</a:t>
            </a:r>
            <a:r>
              <a:rPr lang="en-US" dirty="0" smtClean="0"/>
              <a:t> MS 1</a:t>
            </a:r>
            <a:endParaRPr lang="en-US" dirty="0"/>
          </a:p>
        </p:txBody>
      </p:sp>
      <p:pic>
        <p:nvPicPr>
          <p:cNvPr id="4" name="Content Placeholder 3" descr="Screen Shot 2014-02-11 at 9.20.37 AM.png"/>
          <p:cNvPicPr>
            <a:picLocks noGrp="1" noChangeAspect="1"/>
          </p:cNvPicPr>
          <p:nvPr>
            <p:ph idx="1"/>
          </p:nvPr>
        </p:nvPicPr>
        <p:blipFill>
          <a:blip r:embed="rId2">
            <a:extLst>
              <a:ext uri="{28A0092B-C50C-407E-A947-70E740481C1C}">
                <a14:useLocalDpi xmlns:a14="http://schemas.microsoft.com/office/drawing/2010/main" val="0"/>
              </a:ext>
            </a:extLst>
          </a:blip>
          <a:srcRect l="2432" r="2432"/>
          <a:stretch>
            <a:fillRect/>
          </a:stretch>
        </p:blipFill>
        <p:spPr/>
      </p:pic>
      <p:sp>
        <p:nvSpPr>
          <p:cNvPr id="5" name="TextBox 4"/>
          <p:cNvSpPr txBox="1"/>
          <p:nvPr/>
        </p:nvSpPr>
        <p:spPr>
          <a:xfrm>
            <a:off x="1817077" y="6496538"/>
            <a:ext cx="4959110" cy="369332"/>
          </a:xfrm>
          <a:prstGeom prst="rect">
            <a:avLst/>
          </a:prstGeom>
          <a:noFill/>
        </p:spPr>
        <p:txBody>
          <a:bodyPr wrap="none" rtlCol="0">
            <a:spAutoFit/>
          </a:bodyPr>
          <a:lstStyle/>
          <a:p>
            <a:r>
              <a:rPr lang="en-US" dirty="0"/>
              <a:t>MISC 0305 - http://</a:t>
            </a:r>
            <a:r>
              <a:rPr lang="en-US" dirty="0" err="1"/>
              <a:t>purl.stanford.edu</a:t>
            </a:r>
            <a:r>
              <a:rPr lang="en-US" dirty="0"/>
              <a:t>/kq131cs7229</a:t>
            </a:r>
          </a:p>
        </p:txBody>
      </p:sp>
    </p:spTree>
    <p:extLst>
      <p:ext uri="{BB962C8B-B14F-4D97-AF65-F5344CB8AC3E}">
        <p14:creationId xmlns:p14="http://schemas.microsoft.com/office/powerpoint/2010/main" val="1247595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Stanford Leaves of </a:t>
            </a:r>
            <a:r>
              <a:rPr lang="en-US" dirty="0" err="1" smtClean="0"/>
              <a:t>Ege</a:t>
            </a:r>
            <a:r>
              <a:rPr lang="en-US" dirty="0" smtClean="0"/>
              <a:t> MS 1</a:t>
            </a:r>
            <a:endParaRPr lang="en-US" dirty="0"/>
          </a:p>
        </p:txBody>
      </p:sp>
      <p:pic>
        <p:nvPicPr>
          <p:cNvPr id="4" name="Content Placeholder 3" descr="Screen Shot 2014-01-24 at 11.07.01 AM.png"/>
          <p:cNvPicPr>
            <a:picLocks noGrp="1" noChangeAspect="1"/>
          </p:cNvPicPr>
          <p:nvPr>
            <p:ph idx="1"/>
          </p:nvPr>
        </p:nvPicPr>
        <p:blipFill>
          <a:blip r:embed="rId3">
            <a:extLst>
              <a:ext uri="{28A0092B-C50C-407E-A947-70E740481C1C}">
                <a14:useLocalDpi xmlns:a14="http://schemas.microsoft.com/office/drawing/2010/main" val="0"/>
              </a:ext>
            </a:extLst>
          </a:blip>
          <a:srcRect l="-6719" r="-6719"/>
          <a:stretch>
            <a:fillRect/>
          </a:stretch>
        </p:blipFill>
        <p:spPr/>
      </p:pic>
      <p:sp>
        <p:nvSpPr>
          <p:cNvPr id="3" name="TextBox 2"/>
          <p:cNvSpPr txBox="1"/>
          <p:nvPr/>
        </p:nvSpPr>
        <p:spPr>
          <a:xfrm>
            <a:off x="1885462" y="6542488"/>
            <a:ext cx="5642928" cy="369332"/>
          </a:xfrm>
          <a:prstGeom prst="rect">
            <a:avLst/>
          </a:prstGeom>
          <a:noFill/>
        </p:spPr>
        <p:txBody>
          <a:bodyPr wrap="none" rtlCol="0">
            <a:spAutoFit/>
          </a:bodyPr>
          <a:lstStyle/>
          <a:p>
            <a:r>
              <a:rPr lang="en-US" dirty="0"/>
              <a:t>http://</a:t>
            </a:r>
            <a:r>
              <a:rPr lang="en-US" dirty="0" err="1"/>
              <a:t>guillaumedemachaut.com</a:t>
            </a:r>
            <a:r>
              <a:rPr lang="en-US" dirty="0"/>
              <a:t>/</a:t>
            </a:r>
            <a:r>
              <a:rPr lang="en-US" dirty="0" err="1"/>
              <a:t>mirador</a:t>
            </a:r>
            <a:r>
              <a:rPr lang="en-US" dirty="0"/>
              <a:t>/</a:t>
            </a:r>
            <a:r>
              <a:rPr lang="en-US" dirty="0" err="1"/>
              <a:t>index_ege.html</a:t>
            </a:r>
            <a:endParaRPr lang="en-US" dirty="0"/>
          </a:p>
        </p:txBody>
      </p:sp>
    </p:spTree>
    <p:extLst>
      <p:ext uri="{BB962C8B-B14F-4D97-AF65-F5344CB8AC3E}">
        <p14:creationId xmlns:p14="http://schemas.microsoft.com/office/powerpoint/2010/main" val="2746993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Partial Reconstruction of </a:t>
            </a:r>
            <a:r>
              <a:rPr lang="en-US" dirty="0" err="1" smtClean="0"/>
              <a:t>Ege</a:t>
            </a:r>
            <a:r>
              <a:rPr lang="en-US" dirty="0" smtClean="0"/>
              <a:t> MS 1</a:t>
            </a:r>
            <a:endParaRPr lang="en-US" dirty="0"/>
          </a:p>
        </p:txBody>
      </p:sp>
      <p:pic>
        <p:nvPicPr>
          <p:cNvPr id="5" name="Content Placeholder 4" descr="Screen Shot 2014-02-11 at 9.24.08 AM.png"/>
          <p:cNvPicPr>
            <a:picLocks noGrp="1" noChangeAspect="1"/>
          </p:cNvPicPr>
          <p:nvPr>
            <p:ph idx="1"/>
          </p:nvPr>
        </p:nvPicPr>
        <p:blipFill>
          <a:blip r:embed="rId3">
            <a:extLst>
              <a:ext uri="{28A0092B-C50C-407E-A947-70E740481C1C}">
                <a14:useLocalDpi xmlns:a14="http://schemas.microsoft.com/office/drawing/2010/main" val="0"/>
              </a:ext>
            </a:extLst>
          </a:blip>
          <a:srcRect t="-1709" b="-1709"/>
          <a:stretch>
            <a:fillRect/>
          </a:stretch>
        </p:blipFill>
        <p:spPr/>
      </p:pic>
    </p:spTree>
    <p:extLst>
      <p:ext uri="{BB962C8B-B14F-4D97-AF65-F5344CB8AC3E}">
        <p14:creationId xmlns:p14="http://schemas.microsoft.com/office/powerpoint/2010/main" val="1974287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Reconstruction Data</a:t>
            </a:r>
            <a:endParaRPr lang="en-US" dirty="0"/>
          </a:p>
        </p:txBody>
      </p:sp>
      <p:pic>
        <p:nvPicPr>
          <p:cNvPr id="4" name="Content Placeholder 3" descr="Screen Shot 2014-01-24 at 3.25.26 PM.png"/>
          <p:cNvPicPr>
            <a:picLocks noGrp="1" noChangeAspect="1"/>
          </p:cNvPicPr>
          <p:nvPr>
            <p:ph idx="1"/>
          </p:nvPr>
        </p:nvPicPr>
        <p:blipFill>
          <a:blip r:embed="rId3">
            <a:extLst>
              <a:ext uri="{28A0092B-C50C-407E-A947-70E740481C1C}">
                <a14:useLocalDpi xmlns:a14="http://schemas.microsoft.com/office/drawing/2010/main" val="0"/>
              </a:ext>
            </a:extLst>
          </a:blip>
          <a:srcRect l="-9980" r="-9980"/>
          <a:stretch>
            <a:fillRect/>
          </a:stretch>
        </p:blipFill>
        <p:spPr/>
      </p:pic>
    </p:spTree>
    <p:extLst>
      <p:ext uri="{BB962C8B-B14F-4D97-AF65-F5344CB8AC3E}">
        <p14:creationId xmlns:p14="http://schemas.microsoft.com/office/powerpoint/2010/main" val="1249699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content from any repository…</a:t>
            </a:r>
            <a:endParaRPr lang="en-US" dirty="0"/>
          </a:p>
        </p:txBody>
      </p:sp>
      <p:pic>
        <p:nvPicPr>
          <p:cNvPr id="4" name="Content Placeholder 3" descr="Screen Shot 2013-10-22 at 6.44.49 PM.png"/>
          <p:cNvPicPr>
            <a:picLocks noGrp="1" noChangeAspect="1"/>
          </p:cNvPicPr>
          <p:nvPr>
            <p:ph idx="1"/>
          </p:nvPr>
        </p:nvPicPr>
        <p:blipFill>
          <a:blip r:embed="rId2">
            <a:extLst>
              <a:ext uri="{28A0092B-C50C-407E-A947-70E740481C1C}">
                <a14:useLocalDpi xmlns:a14="http://schemas.microsoft.com/office/drawing/2010/main" val="0"/>
              </a:ext>
            </a:extLst>
          </a:blip>
          <a:srcRect t="-4333" b="-4333"/>
          <a:stretch>
            <a:fillRect/>
          </a:stretch>
        </p:blipFill>
        <p:spPr/>
      </p:pic>
    </p:spTree>
    <p:extLst>
      <p:ext uri="{BB962C8B-B14F-4D97-AF65-F5344CB8AC3E}">
        <p14:creationId xmlns:p14="http://schemas.microsoft.com/office/powerpoint/2010/main" val="507133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Facing pages from </a:t>
            </a:r>
            <a:br>
              <a:rPr lang="en-US" dirty="0" smtClean="0"/>
            </a:br>
            <a:r>
              <a:rPr lang="en-US" dirty="0" smtClean="0"/>
              <a:t>different institutions</a:t>
            </a:r>
            <a:endParaRPr lang="en-US" dirty="0"/>
          </a:p>
        </p:txBody>
      </p:sp>
      <p:pic>
        <p:nvPicPr>
          <p:cNvPr id="6" name="Content Placeholder 5" descr="Screen Shot 2014-01-24 at 3.32.39 PM.png"/>
          <p:cNvPicPr>
            <a:picLocks noGrp="1" noChangeAspect="1"/>
          </p:cNvPicPr>
          <p:nvPr>
            <p:ph idx="1"/>
          </p:nvPr>
        </p:nvPicPr>
        <p:blipFill>
          <a:blip r:embed="rId3">
            <a:extLst>
              <a:ext uri="{28A0092B-C50C-407E-A947-70E740481C1C}">
                <a14:useLocalDpi xmlns:a14="http://schemas.microsoft.com/office/drawing/2010/main" val="0"/>
              </a:ext>
            </a:extLst>
          </a:blip>
          <a:srcRect t="-8748" b="-8748"/>
          <a:stretch>
            <a:fillRect/>
          </a:stretch>
        </p:blipFill>
        <p:spPr/>
      </p:pic>
    </p:spTree>
    <p:extLst>
      <p:ext uri="{BB962C8B-B14F-4D97-AF65-F5344CB8AC3E}">
        <p14:creationId xmlns:p14="http://schemas.microsoft.com/office/powerpoint/2010/main" val="4130387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Even when some images are missing</a:t>
            </a:r>
            <a:endParaRPr lang="en-US" dirty="0"/>
          </a:p>
        </p:txBody>
      </p:sp>
      <p:pic>
        <p:nvPicPr>
          <p:cNvPr id="4" name="Content Placeholder 3" descr="Screen Shot 2014-01-24 at 3.38.34 PM.png"/>
          <p:cNvPicPr>
            <a:picLocks noGrp="1" noChangeAspect="1"/>
          </p:cNvPicPr>
          <p:nvPr>
            <p:ph idx="1"/>
          </p:nvPr>
        </p:nvPicPr>
        <p:blipFill>
          <a:blip r:embed="rId2">
            <a:extLst>
              <a:ext uri="{28A0092B-C50C-407E-A947-70E740481C1C}">
                <a14:useLocalDpi xmlns:a14="http://schemas.microsoft.com/office/drawing/2010/main" val="0"/>
              </a:ext>
            </a:extLst>
          </a:blip>
          <a:srcRect t="-4087" b="-4087"/>
          <a:stretch>
            <a:fillRect/>
          </a:stretch>
        </p:blipFill>
        <p:spPr/>
      </p:pic>
      <p:sp>
        <p:nvSpPr>
          <p:cNvPr id="5" name="Rectangle 4"/>
          <p:cNvSpPr/>
          <p:nvPr/>
        </p:nvSpPr>
        <p:spPr>
          <a:xfrm>
            <a:off x="6151396" y="5655060"/>
            <a:ext cx="2361342" cy="26787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9318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or even if we’re not sure of the exact foliation</a:t>
            </a:r>
            <a:endParaRPr lang="en-US" dirty="0"/>
          </a:p>
        </p:txBody>
      </p:sp>
      <p:pic>
        <p:nvPicPr>
          <p:cNvPr id="4" name="Content Placeholder 3" descr="Screen Shot 2014-01-24 at 3.57.29 PM.png"/>
          <p:cNvPicPr>
            <a:picLocks noGrp="1" noChangeAspect="1"/>
          </p:cNvPicPr>
          <p:nvPr>
            <p:ph idx="1"/>
          </p:nvPr>
        </p:nvPicPr>
        <p:blipFill>
          <a:blip r:embed="rId3">
            <a:extLst>
              <a:ext uri="{28A0092B-C50C-407E-A947-70E740481C1C}">
                <a14:useLocalDpi xmlns:a14="http://schemas.microsoft.com/office/drawing/2010/main" val="0"/>
              </a:ext>
            </a:extLst>
          </a:blip>
          <a:srcRect t="-10348" b="-10348"/>
          <a:stretch>
            <a:fillRect/>
          </a:stretch>
        </p:blipFill>
        <p:spPr/>
      </p:pic>
      <p:sp>
        <p:nvSpPr>
          <p:cNvPr id="5" name="Rectangle 4"/>
          <p:cNvSpPr/>
          <p:nvPr/>
        </p:nvSpPr>
        <p:spPr>
          <a:xfrm>
            <a:off x="330199" y="5933122"/>
            <a:ext cx="764155" cy="34575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368799" y="5949960"/>
            <a:ext cx="684803" cy="32892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721599" y="5957827"/>
            <a:ext cx="809875" cy="35300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84480" y="5909548"/>
            <a:ext cx="809875" cy="369332"/>
          </a:xfrm>
          <a:prstGeom prst="rect">
            <a:avLst/>
          </a:prstGeom>
          <a:noFill/>
        </p:spPr>
        <p:txBody>
          <a:bodyPr wrap="none" rtlCol="0">
            <a:spAutoFit/>
          </a:bodyPr>
          <a:lstStyle/>
          <a:p>
            <a:r>
              <a:rPr lang="en-US" dirty="0" smtClean="0"/>
              <a:t>Fol. 56</a:t>
            </a:r>
            <a:endParaRPr lang="en-US" dirty="0"/>
          </a:p>
        </p:txBody>
      </p:sp>
      <p:sp>
        <p:nvSpPr>
          <p:cNvPr id="9" name="TextBox 8"/>
          <p:cNvSpPr txBox="1"/>
          <p:nvPr/>
        </p:nvSpPr>
        <p:spPr>
          <a:xfrm>
            <a:off x="7721600" y="5941497"/>
            <a:ext cx="809875" cy="369332"/>
          </a:xfrm>
          <a:prstGeom prst="rect">
            <a:avLst/>
          </a:prstGeom>
          <a:noFill/>
        </p:spPr>
        <p:txBody>
          <a:bodyPr wrap="none" rtlCol="0">
            <a:spAutoFit/>
          </a:bodyPr>
          <a:lstStyle/>
          <a:p>
            <a:r>
              <a:rPr lang="en-US" dirty="0" smtClean="0"/>
              <a:t>Fol. 65</a:t>
            </a:r>
            <a:endParaRPr lang="en-US" dirty="0"/>
          </a:p>
        </p:txBody>
      </p:sp>
      <p:sp>
        <p:nvSpPr>
          <p:cNvPr id="10" name="TextBox 9"/>
          <p:cNvSpPr txBox="1"/>
          <p:nvPr/>
        </p:nvSpPr>
        <p:spPr>
          <a:xfrm>
            <a:off x="4368800" y="5909548"/>
            <a:ext cx="684803" cy="369332"/>
          </a:xfrm>
          <a:prstGeom prst="rect">
            <a:avLst/>
          </a:prstGeom>
          <a:noFill/>
        </p:spPr>
        <p:txBody>
          <a:bodyPr wrap="none" rtlCol="0">
            <a:spAutoFit/>
          </a:bodyPr>
          <a:lstStyle/>
          <a:p>
            <a:r>
              <a:rPr lang="en-US" dirty="0" smtClean="0"/>
              <a:t>Fol. </a:t>
            </a:r>
            <a:r>
              <a:rPr lang="en-US" dirty="0"/>
              <a:t>?</a:t>
            </a:r>
          </a:p>
        </p:txBody>
      </p:sp>
    </p:spTree>
    <p:extLst>
      <p:ext uri="{BB962C8B-B14F-4D97-AF65-F5344CB8AC3E}">
        <p14:creationId xmlns:p14="http://schemas.microsoft.com/office/powerpoint/2010/main" val="540966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Detailed comparison between pages from different institutions</a:t>
            </a:r>
            <a:endParaRPr lang="en-US" dirty="0"/>
          </a:p>
        </p:txBody>
      </p:sp>
      <p:pic>
        <p:nvPicPr>
          <p:cNvPr id="4" name="Content Placeholder 3" descr="Screen Shot 2014-01-24 at 3.34.16 PM.png"/>
          <p:cNvPicPr>
            <a:picLocks noGrp="1" noChangeAspect="1"/>
          </p:cNvPicPr>
          <p:nvPr>
            <p:ph idx="1"/>
          </p:nvPr>
        </p:nvPicPr>
        <p:blipFill>
          <a:blip r:embed="rId3">
            <a:extLst>
              <a:ext uri="{28A0092B-C50C-407E-A947-70E740481C1C}">
                <a14:useLocalDpi xmlns:a14="http://schemas.microsoft.com/office/drawing/2010/main" val="0"/>
              </a:ext>
            </a:extLst>
          </a:blip>
          <a:srcRect t="-3966" b="-3966"/>
          <a:stretch>
            <a:fillRect/>
          </a:stretch>
        </p:blipFill>
        <p:spPr/>
      </p:pic>
    </p:spTree>
    <p:extLst>
      <p:ext uri="{BB962C8B-B14F-4D97-AF65-F5344CB8AC3E}">
        <p14:creationId xmlns:p14="http://schemas.microsoft.com/office/powerpoint/2010/main" val="2587967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allowing locked zooming and comparison of details</a:t>
            </a:r>
            <a:endParaRPr lang="en-US" dirty="0"/>
          </a:p>
        </p:txBody>
      </p:sp>
      <p:pic>
        <p:nvPicPr>
          <p:cNvPr id="4" name="Content Placeholder 3" descr="Screen Shot 2014-01-24 at 3.35.15 PM.png"/>
          <p:cNvPicPr>
            <a:picLocks noGrp="1" noChangeAspect="1"/>
          </p:cNvPicPr>
          <p:nvPr>
            <p:ph idx="1"/>
          </p:nvPr>
        </p:nvPicPr>
        <p:blipFill>
          <a:blip r:embed="rId3">
            <a:extLst>
              <a:ext uri="{28A0092B-C50C-407E-A947-70E740481C1C}">
                <a14:useLocalDpi xmlns:a14="http://schemas.microsoft.com/office/drawing/2010/main" val="0"/>
              </a:ext>
            </a:extLst>
          </a:blip>
          <a:srcRect t="-4254" b="-4254"/>
          <a:stretch>
            <a:fillRect/>
          </a:stretch>
        </p:blipFill>
        <p:spPr/>
      </p:pic>
      <p:sp>
        <p:nvSpPr>
          <p:cNvPr id="5" name="Rectangle 4"/>
          <p:cNvSpPr/>
          <p:nvPr/>
        </p:nvSpPr>
        <p:spPr>
          <a:xfrm>
            <a:off x="1885104" y="3747501"/>
            <a:ext cx="327413" cy="40676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539832" y="3824606"/>
            <a:ext cx="327413" cy="40676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4485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and use of tools for transcription and annotation</a:t>
            </a:r>
            <a:endParaRPr lang="en-US" dirty="0"/>
          </a:p>
        </p:txBody>
      </p:sp>
      <p:pic>
        <p:nvPicPr>
          <p:cNvPr id="4" name="Content Placeholder 3" descr="Screen Shot 2014-01-24 at 3.45.02 PM.png"/>
          <p:cNvPicPr>
            <a:picLocks noGrp="1" noChangeAspect="1"/>
          </p:cNvPicPr>
          <p:nvPr>
            <p:ph idx="1"/>
          </p:nvPr>
        </p:nvPicPr>
        <p:blipFill>
          <a:blip r:embed="rId3">
            <a:extLst>
              <a:ext uri="{28A0092B-C50C-407E-A947-70E740481C1C}">
                <a14:useLocalDpi xmlns:a14="http://schemas.microsoft.com/office/drawing/2010/main" val="0"/>
              </a:ext>
            </a:extLst>
          </a:blip>
          <a:srcRect l="2107" r="2107"/>
          <a:stretch>
            <a:fillRect/>
          </a:stretch>
        </p:blipFill>
        <p:spPr/>
      </p:pic>
    </p:spTree>
    <p:extLst>
      <p:ext uri="{BB962C8B-B14F-4D97-AF65-F5344CB8AC3E}">
        <p14:creationId xmlns:p14="http://schemas.microsoft.com/office/powerpoint/2010/main" val="1457437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be used in other contexts…</a:t>
            </a:r>
            <a:endParaRPr lang="en-US" dirty="0"/>
          </a:p>
        </p:txBody>
      </p:sp>
      <p:pic>
        <p:nvPicPr>
          <p:cNvPr id="4" name="Content Placeholder 3" descr="Screen Shot 2014-04-01 at 1.55.02 PM.png"/>
          <p:cNvPicPr>
            <a:picLocks noGrp="1" noChangeAspect="1"/>
          </p:cNvPicPr>
          <p:nvPr>
            <p:ph idx="1"/>
          </p:nvPr>
        </p:nvPicPr>
        <p:blipFill>
          <a:blip r:embed="rId2">
            <a:extLst>
              <a:ext uri="{28A0092B-C50C-407E-A947-70E740481C1C}">
                <a14:useLocalDpi xmlns:a14="http://schemas.microsoft.com/office/drawing/2010/main" val="0"/>
              </a:ext>
            </a:extLst>
          </a:blip>
          <a:srcRect t="-7873" b="-7873"/>
          <a:stretch>
            <a:fillRect/>
          </a:stretch>
        </p:blipFill>
        <p:spPr/>
      </p:pic>
    </p:spTree>
    <p:extLst>
      <p:ext uri="{BB962C8B-B14F-4D97-AF65-F5344CB8AC3E}">
        <p14:creationId xmlns:p14="http://schemas.microsoft.com/office/powerpoint/2010/main" val="41503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SharedCanvas</a:t>
            </a:r>
            <a:r>
              <a:rPr lang="en-US" dirty="0" smtClean="0"/>
              <a:t>: A Data Model</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64814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hine_msstxn_example.png"/>
          <p:cNvPicPr>
            <a:picLocks noChangeAspect="1"/>
          </p:cNvPicPr>
          <p:nvPr/>
        </p:nvPicPr>
        <p:blipFill>
          <a:blip r:embed="rId2"/>
          <a:stretch>
            <a:fillRect/>
          </a:stretch>
        </p:blipFill>
        <p:spPr>
          <a:xfrm>
            <a:off x="152400" y="1188347"/>
            <a:ext cx="8958850" cy="4327525"/>
          </a:xfrm>
          <a:prstGeom prst="rect">
            <a:avLst/>
          </a:prstGeom>
        </p:spPr>
      </p:pic>
    </p:spTree>
    <p:extLst>
      <p:ext uri="{BB962C8B-B14F-4D97-AF65-F5344CB8AC3E}">
        <p14:creationId xmlns:p14="http://schemas.microsoft.com/office/powerpoint/2010/main" val="3343197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26fii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20251"/>
            <a:ext cx="1739686" cy="26375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7619" y="5515851"/>
            <a:ext cx="1313180" cy="307777"/>
          </a:xfrm>
          <a:prstGeom prst="rect">
            <a:avLst/>
          </a:prstGeom>
          <a:noFill/>
        </p:spPr>
        <p:txBody>
          <a:bodyPr wrap="none" rtlCol="0">
            <a:spAutoFit/>
          </a:bodyPr>
          <a:lstStyle/>
          <a:p>
            <a:r>
              <a:rPr lang="en-US" sz="1400" b="0" i="1" dirty="0" smtClean="0">
                <a:solidFill>
                  <a:srgbClr val="000000"/>
                </a:solidFill>
              </a:rPr>
              <a:t>CCC 26 f. </a:t>
            </a:r>
            <a:r>
              <a:rPr lang="en-US" sz="1400" b="0" i="1" dirty="0" err="1" smtClean="0">
                <a:solidFill>
                  <a:srgbClr val="000000"/>
                </a:solidFill>
              </a:rPr>
              <a:t>iiiR</a:t>
            </a:r>
            <a:endParaRPr lang="en-US" sz="1400" b="0" i="1" dirty="0">
              <a:solidFill>
                <a:srgbClr val="000000"/>
              </a:solidFill>
            </a:endParaRPr>
          </a:p>
        </p:txBody>
      </p:sp>
    </p:spTree>
    <p:extLst>
      <p:ext uri="{BB962C8B-B14F-4D97-AF65-F5344CB8AC3E}">
        <p14:creationId xmlns:p14="http://schemas.microsoft.com/office/powerpoint/2010/main" val="39758291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 that scholars can compare…</a:t>
            </a:r>
            <a:endParaRPr lang="en-US" dirty="0"/>
          </a:p>
        </p:txBody>
      </p:sp>
      <p:pic>
        <p:nvPicPr>
          <p:cNvPr id="4" name="Content Placeholder 3" descr="Screen Shot 2013-10-22 at 6.50.09 PM.png"/>
          <p:cNvPicPr>
            <a:picLocks noGrp="1" noChangeAspect="1"/>
          </p:cNvPicPr>
          <p:nvPr>
            <p:ph idx="1"/>
          </p:nvPr>
        </p:nvPicPr>
        <p:blipFill>
          <a:blip r:embed="rId2">
            <a:extLst>
              <a:ext uri="{28A0092B-C50C-407E-A947-70E740481C1C}">
                <a14:useLocalDpi xmlns:a14="http://schemas.microsoft.com/office/drawing/2010/main" val="0"/>
              </a:ext>
            </a:extLst>
          </a:blip>
          <a:srcRect l="4007" r="4007"/>
          <a:stretch>
            <a:fillRect/>
          </a:stretch>
        </p:blipFill>
        <p:spPr/>
      </p:pic>
    </p:spTree>
    <p:extLst>
      <p:ext uri="{BB962C8B-B14F-4D97-AF65-F5344CB8AC3E}">
        <p14:creationId xmlns:p14="http://schemas.microsoft.com/office/powerpoint/2010/main" val="8074561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4" name="Picture 6" descr="26fiii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5114" y="1883623"/>
            <a:ext cx="1751013" cy="3511550"/>
          </a:xfrm>
          <a:prstGeom prst="rect">
            <a:avLst/>
          </a:prstGeom>
          <a:noFill/>
          <a:extLst>
            <a:ext uri="{909E8E84-426E-40dd-AFC4-6F175D3DCCD1}">
              <a14:hiddenFill xmlns:a14="http://schemas.microsoft.com/office/drawing/2010/main">
                <a:solidFill>
                  <a:srgbClr val="FFFFFF"/>
                </a:solidFill>
              </a14:hiddenFill>
            </a:ext>
          </a:extLst>
        </p:spPr>
      </p:pic>
      <p:sp>
        <p:nvSpPr>
          <p:cNvPr id="181257" name="Oval 9"/>
          <p:cNvSpPr>
            <a:spLocks noChangeArrowheads="1"/>
          </p:cNvSpPr>
          <p:nvPr/>
        </p:nvSpPr>
        <p:spPr bwMode="auto">
          <a:xfrm>
            <a:off x="3048000" y="2417023"/>
            <a:ext cx="11430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 name="Picture 5" descr="26fii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98023"/>
            <a:ext cx="1739686" cy="26375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5617423"/>
            <a:ext cx="1295400" cy="307777"/>
          </a:xfrm>
          <a:prstGeom prst="rect">
            <a:avLst/>
          </a:prstGeom>
        </p:spPr>
        <p:txBody>
          <a:bodyPr wrap="square">
            <a:spAutoFit/>
          </a:bodyPr>
          <a:lstStyle/>
          <a:p>
            <a:r>
              <a:rPr lang="en-US" sz="1400" b="0" i="1" dirty="0">
                <a:solidFill>
                  <a:srgbClr val="000000"/>
                </a:solidFill>
              </a:rPr>
              <a:t>CCC 26 f. </a:t>
            </a:r>
            <a:r>
              <a:rPr lang="en-US" sz="1400" b="0" i="1" dirty="0" err="1">
                <a:solidFill>
                  <a:srgbClr val="000000"/>
                </a:solidFill>
              </a:rPr>
              <a:t>iiiR</a:t>
            </a:r>
            <a:endParaRPr lang="en-US" sz="1400" b="0" i="1" dirty="0">
              <a:solidFill>
                <a:srgbClr val="000000"/>
              </a:solidFill>
            </a:endParaRPr>
          </a:p>
        </p:txBody>
      </p:sp>
      <p:sp>
        <p:nvSpPr>
          <p:cNvPr id="5" name="Rectangle 4"/>
          <p:cNvSpPr/>
          <p:nvPr/>
        </p:nvSpPr>
        <p:spPr>
          <a:xfrm>
            <a:off x="2362200" y="5617423"/>
            <a:ext cx="1905000" cy="307777"/>
          </a:xfrm>
          <a:prstGeom prst="rect">
            <a:avLst/>
          </a:prstGeom>
        </p:spPr>
        <p:txBody>
          <a:bodyPr wrap="square">
            <a:spAutoFit/>
          </a:bodyPr>
          <a:lstStyle/>
          <a:p>
            <a:r>
              <a:rPr lang="en-US" sz="1400" b="0" i="1" dirty="0" smtClean="0">
                <a:solidFill>
                  <a:srgbClr val="000000"/>
                </a:solidFill>
              </a:rPr>
              <a:t>Fold A Open</a:t>
            </a:r>
            <a:endParaRPr lang="en-US" sz="1400" b="0" i="1" dirty="0">
              <a:solidFill>
                <a:srgbClr val="000000"/>
              </a:solidFill>
            </a:endParaRPr>
          </a:p>
        </p:txBody>
      </p:sp>
    </p:spTree>
    <p:extLst>
      <p:ext uri="{BB962C8B-B14F-4D97-AF65-F5344CB8AC3E}">
        <p14:creationId xmlns:p14="http://schemas.microsoft.com/office/powerpoint/2010/main" val="338824234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3" name="Picture 5" descr="26fii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773120"/>
            <a:ext cx="1739686" cy="2637549"/>
          </a:xfrm>
          <a:prstGeom prst="rect">
            <a:avLst/>
          </a:prstGeom>
          <a:noFill/>
          <a:extLst>
            <a:ext uri="{909E8E84-426E-40dd-AFC4-6F175D3DCCD1}">
              <a14:hiddenFill xmlns:a14="http://schemas.microsoft.com/office/drawing/2010/main">
                <a:solidFill>
                  <a:srgbClr val="FFFFFF"/>
                </a:solidFill>
              </a14:hiddenFill>
            </a:ext>
          </a:extLst>
        </p:spPr>
      </p:pic>
      <p:pic>
        <p:nvPicPr>
          <p:cNvPr id="181254" name="Picture 6" descr="26fiii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1314" y="1858720"/>
            <a:ext cx="1751013" cy="3511550"/>
          </a:xfrm>
          <a:prstGeom prst="rect">
            <a:avLst/>
          </a:prstGeom>
          <a:noFill/>
          <a:extLst>
            <a:ext uri="{909E8E84-426E-40dd-AFC4-6F175D3DCCD1}">
              <a14:hiddenFill xmlns:a14="http://schemas.microsoft.com/office/drawing/2010/main">
                <a:solidFill>
                  <a:srgbClr val="FFFFFF"/>
                </a:solidFill>
              </a14:hiddenFill>
            </a:ext>
          </a:extLst>
        </p:spPr>
      </p:pic>
      <p:pic>
        <p:nvPicPr>
          <p:cNvPr id="181256" name="Picture 8" descr="26fii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858720"/>
            <a:ext cx="2460625" cy="3581400"/>
          </a:xfrm>
          <a:prstGeom prst="rect">
            <a:avLst/>
          </a:prstGeom>
          <a:noFill/>
          <a:extLst>
            <a:ext uri="{909E8E84-426E-40dd-AFC4-6F175D3DCCD1}">
              <a14:hiddenFill xmlns:a14="http://schemas.microsoft.com/office/drawing/2010/main">
                <a:solidFill>
                  <a:srgbClr val="FFFFFF"/>
                </a:solidFill>
              </a14:hiddenFill>
            </a:ext>
          </a:extLst>
        </p:spPr>
      </p:pic>
      <p:sp>
        <p:nvSpPr>
          <p:cNvPr id="181257" name="Oval 9"/>
          <p:cNvSpPr>
            <a:spLocks noChangeArrowheads="1"/>
          </p:cNvSpPr>
          <p:nvPr/>
        </p:nvSpPr>
        <p:spPr bwMode="auto">
          <a:xfrm>
            <a:off x="3124200" y="2392120"/>
            <a:ext cx="11430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1258" name="Oval 10"/>
          <p:cNvSpPr>
            <a:spLocks noChangeArrowheads="1"/>
          </p:cNvSpPr>
          <p:nvPr/>
        </p:nvSpPr>
        <p:spPr bwMode="auto">
          <a:xfrm>
            <a:off x="5105400" y="2392120"/>
            <a:ext cx="9906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Rectangle 7"/>
          <p:cNvSpPr/>
          <p:nvPr/>
        </p:nvSpPr>
        <p:spPr>
          <a:xfrm>
            <a:off x="533400" y="5668720"/>
            <a:ext cx="1295400" cy="307777"/>
          </a:xfrm>
          <a:prstGeom prst="rect">
            <a:avLst/>
          </a:prstGeom>
        </p:spPr>
        <p:txBody>
          <a:bodyPr wrap="square">
            <a:spAutoFit/>
          </a:bodyPr>
          <a:lstStyle/>
          <a:p>
            <a:r>
              <a:rPr lang="en-US" sz="1400" b="0" i="1" dirty="0">
                <a:solidFill>
                  <a:srgbClr val="000000"/>
                </a:solidFill>
              </a:rPr>
              <a:t>CCC 26 f. </a:t>
            </a:r>
            <a:r>
              <a:rPr lang="en-US" sz="1400" b="0" i="1" dirty="0" err="1">
                <a:solidFill>
                  <a:srgbClr val="000000"/>
                </a:solidFill>
              </a:rPr>
              <a:t>iiiR</a:t>
            </a:r>
            <a:endParaRPr lang="en-US" sz="1400" b="0" i="1" dirty="0">
              <a:solidFill>
                <a:srgbClr val="000000"/>
              </a:solidFill>
            </a:endParaRPr>
          </a:p>
        </p:txBody>
      </p:sp>
      <p:sp>
        <p:nvSpPr>
          <p:cNvPr id="9" name="Rectangle 8"/>
          <p:cNvSpPr/>
          <p:nvPr/>
        </p:nvSpPr>
        <p:spPr>
          <a:xfrm>
            <a:off x="2438400" y="5668720"/>
            <a:ext cx="1905000" cy="307777"/>
          </a:xfrm>
          <a:prstGeom prst="rect">
            <a:avLst/>
          </a:prstGeom>
        </p:spPr>
        <p:txBody>
          <a:bodyPr wrap="square">
            <a:spAutoFit/>
          </a:bodyPr>
          <a:lstStyle/>
          <a:p>
            <a:r>
              <a:rPr lang="en-US" sz="1400" b="0" i="1" dirty="0" smtClean="0">
                <a:solidFill>
                  <a:srgbClr val="000000"/>
                </a:solidFill>
              </a:rPr>
              <a:t>Fold A Open</a:t>
            </a:r>
            <a:endParaRPr lang="en-US" sz="1400" b="0" i="1" dirty="0">
              <a:solidFill>
                <a:srgbClr val="000000"/>
              </a:solidFill>
            </a:endParaRPr>
          </a:p>
        </p:txBody>
      </p:sp>
      <p:sp>
        <p:nvSpPr>
          <p:cNvPr id="2" name="TextBox 1"/>
          <p:cNvSpPr txBox="1"/>
          <p:nvPr/>
        </p:nvSpPr>
        <p:spPr>
          <a:xfrm>
            <a:off x="4876800" y="5668720"/>
            <a:ext cx="1741888" cy="307777"/>
          </a:xfrm>
          <a:prstGeom prst="rect">
            <a:avLst/>
          </a:prstGeom>
          <a:noFill/>
        </p:spPr>
        <p:txBody>
          <a:bodyPr wrap="none" rtlCol="0">
            <a:spAutoFit/>
          </a:bodyPr>
          <a:lstStyle/>
          <a:p>
            <a:r>
              <a:rPr lang="en-US" sz="1400" b="0" i="1" dirty="0" smtClean="0">
                <a:solidFill>
                  <a:srgbClr val="000000"/>
                </a:solidFill>
              </a:rPr>
              <a:t>Fold A and B Open</a:t>
            </a:r>
            <a:endParaRPr lang="en-US" sz="1400" b="0" i="1" dirty="0">
              <a:solidFill>
                <a:srgbClr val="000000"/>
              </a:solidFill>
            </a:endParaRPr>
          </a:p>
        </p:txBody>
      </p:sp>
    </p:spTree>
    <p:extLst>
      <p:ext uri="{BB962C8B-B14F-4D97-AF65-F5344CB8AC3E}">
        <p14:creationId xmlns:p14="http://schemas.microsoft.com/office/powerpoint/2010/main" val="277267560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4" name="Picture 6" descr="26fiii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524000"/>
            <a:ext cx="1751013" cy="3511550"/>
          </a:xfrm>
          <a:prstGeom prst="rect">
            <a:avLst/>
          </a:prstGeom>
          <a:noFill/>
          <a:extLst>
            <a:ext uri="{909E8E84-426E-40dd-AFC4-6F175D3DCCD1}">
              <a14:hiddenFill xmlns:a14="http://schemas.microsoft.com/office/drawing/2010/main">
                <a:solidFill>
                  <a:srgbClr val="FFFFFF"/>
                </a:solidFill>
              </a14:hiddenFill>
            </a:ext>
          </a:extLst>
        </p:spPr>
      </p:pic>
      <p:pic>
        <p:nvPicPr>
          <p:cNvPr id="181256" name="Picture 8" descr="26fii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447800"/>
            <a:ext cx="2460625" cy="3581400"/>
          </a:xfrm>
          <a:prstGeom prst="rect">
            <a:avLst/>
          </a:prstGeom>
          <a:noFill/>
          <a:extLst>
            <a:ext uri="{909E8E84-426E-40dd-AFC4-6F175D3DCCD1}">
              <a14:hiddenFill xmlns:a14="http://schemas.microsoft.com/office/drawing/2010/main">
                <a:solidFill>
                  <a:srgbClr val="FFFFFF"/>
                </a:solidFill>
              </a14:hiddenFill>
            </a:ext>
          </a:extLst>
        </p:spPr>
      </p:pic>
      <p:sp>
        <p:nvSpPr>
          <p:cNvPr id="181257" name="Oval 9"/>
          <p:cNvSpPr>
            <a:spLocks noChangeArrowheads="1"/>
          </p:cNvSpPr>
          <p:nvPr/>
        </p:nvSpPr>
        <p:spPr bwMode="auto">
          <a:xfrm>
            <a:off x="3124200" y="1981200"/>
            <a:ext cx="11430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1258" name="Oval 10"/>
          <p:cNvSpPr>
            <a:spLocks noChangeArrowheads="1"/>
          </p:cNvSpPr>
          <p:nvPr/>
        </p:nvSpPr>
        <p:spPr bwMode="auto">
          <a:xfrm>
            <a:off x="5105400" y="1981200"/>
            <a:ext cx="9906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 name="Picture 5" descr="26fii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362200"/>
            <a:ext cx="1739686" cy="26375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26iiivfld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2800" y="2438400"/>
            <a:ext cx="1696600" cy="2590800"/>
          </a:xfrm>
          <a:prstGeom prst="rect">
            <a:avLst/>
          </a:prstGeom>
        </p:spPr>
      </p:pic>
      <p:sp>
        <p:nvSpPr>
          <p:cNvPr id="11" name="Oval 10"/>
          <p:cNvSpPr>
            <a:spLocks noChangeArrowheads="1"/>
          </p:cNvSpPr>
          <p:nvPr/>
        </p:nvSpPr>
        <p:spPr bwMode="auto">
          <a:xfrm>
            <a:off x="7086600" y="2438400"/>
            <a:ext cx="9906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Rectangle 11"/>
          <p:cNvSpPr/>
          <p:nvPr/>
        </p:nvSpPr>
        <p:spPr>
          <a:xfrm>
            <a:off x="533400" y="5257800"/>
            <a:ext cx="1295400" cy="307777"/>
          </a:xfrm>
          <a:prstGeom prst="rect">
            <a:avLst/>
          </a:prstGeom>
        </p:spPr>
        <p:txBody>
          <a:bodyPr wrap="square">
            <a:spAutoFit/>
          </a:bodyPr>
          <a:lstStyle/>
          <a:p>
            <a:r>
              <a:rPr lang="en-US" sz="1400" b="0" i="1" dirty="0">
                <a:solidFill>
                  <a:srgbClr val="000000"/>
                </a:solidFill>
              </a:rPr>
              <a:t>CCC 26 f. </a:t>
            </a:r>
            <a:r>
              <a:rPr lang="en-US" sz="1400" b="0" i="1" dirty="0" err="1">
                <a:solidFill>
                  <a:srgbClr val="000000"/>
                </a:solidFill>
              </a:rPr>
              <a:t>iiiR</a:t>
            </a:r>
            <a:endParaRPr lang="en-US" sz="1400" b="0" i="1" dirty="0">
              <a:solidFill>
                <a:srgbClr val="000000"/>
              </a:solidFill>
            </a:endParaRPr>
          </a:p>
        </p:txBody>
      </p:sp>
      <p:sp>
        <p:nvSpPr>
          <p:cNvPr id="13" name="Rectangle 12"/>
          <p:cNvSpPr/>
          <p:nvPr/>
        </p:nvSpPr>
        <p:spPr>
          <a:xfrm>
            <a:off x="2438400" y="5257800"/>
            <a:ext cx="1905000" cy="307777"/>
          </a:xfrm>
          <a:prstGeom prst="rect">
            <a:avLst/>
          </a:prstGeom>
        </p:spPr>
        <p:txBody>
          <a:bodyPr wrap="square">
            <a:spAutoFit/>
          </a:bodyPr>
          <a:lstStyle/>
          <a:p>
            <a:r>
              <a:rPr lang="en-US" sz="1400" b="0" i="1" dirty="0" smtClean="0">
                <a:solidFill>
                  <a:srgbClr val="000000"/>
                </a:solidFill>
              </a:rPr>
              <a:t>Fold A Open</a:t>
            </a:r>
            <a:endParaRPr lang="en-US" sz="1400" b="0" i="1" dirty="0">
              <a:solidFill>
                <a:srgbClr val="000000"/>
              </a:solidFill>
            </a:endParaRPr>
          </a:p>
        </p:txBody>
      </p:sp>
      <p:sp>
        <p:nvSpPr>
          <p:cNvPr id="14" name="TextBox 13"/>
          <p:cNvSpPr txBox="1"/>
          <p:nvPr/>
        </p:nvSpPr>
        <p:spPr>
          <a:xfrm>
            <a:off x="4876800" y="5257800"/>
            <a:ext cx="1741888" cy="307777"/>
          </a:xfrm>
          <a:prstGeom prst="rect">
            <a:avLst/>
          </a:prstGeom>
          <a:noFill/>
        </p:spPr>
        <p:txBody>
          <a:bodyPr wrap="none" rtlCol="0">
            <a:spAutoFit/>
          </a:bodyPr>
          <a:lstStyle/>
          <a:p>
            <a:r>
              <a:rPr lang="en-US" sz="1400" b="0" i="1" dirty="0" smtClean="0">
                <a:solidFill>
                  <a:srgbClr val="000000"/>
                </a:solidFill>
              </a:rPr>
              <a:t>Fold A and B Open</a:t>
            </a:r>
            <a:endParaRPr lang="en-US" sz="1400" b="0" i="1" dirty="0">
              <a:solidFill>
                <a:srgbClr val="000000"/>
              </a:solidFill>
            </a:endParaRPr>
          </a:p>
        </p:txBody>
      </p:sp>
      <p:sp>
        <p:nvSpPr>
          <p:cNvPr id="4" name="Rectangle 3"/>
          <p:cNvSpPr/>
          <p:nvPr/>
        </p:nvSpPr>
        <p:spPr>
          <a:xfrm>
            <a:off x="7157319" y="5257800"/>
            <a:ext cx="1702081" cy="307777"/>
          </a:xfrm>
          <a:prstGeom prst="rect">
            <a:avLst/>
          </a:prstGeom>
        </p:spPr>
        <p:txBody>
          <a:bodyPr wrap="square">
            <a:spAutoFit/>
          </a:bodyPr>
          <a:lstStyle/>
          <a:p>
            <a:r>
              <a:rPr lang="en-US" sz="1400" b="0" i="1" dirty="0" smtClean="0">
                <a:solidFill>
                  <a:srgbClr val="000000"/>
                </a:solidFill>
              </a:rPr>
              <a:t>f. </a:t>
            </a:r>
            <a:r>
              <a:rPr lang="en-US" sz="1400" b="0" i="1" dirty="0" err="1" smtClean="0">
                <a:solidFill>
                  <a:srgbClr val="000000"/>
                </a:solidFill>
              </a:rPr>
              <a:t>iiiV</a:t>
            </a:r>
            <a:endParaRPr lang="en-US" sz="1400" b="0" i="1" dirty="0">
              <a:solidFill>
                <a:srgbClr val="000000"/>
              </a:solidFill>
            </a:endParaRPr>
          </a:p>
        </p:txBody>
      </p:sp>
    </p:spTree>
    <p:extLst>
      <p:ext uri="{BB962C8B-B14F-4D97-AF65-F5344CB8AC3E}">
        <p14:creationId xmlns:p14="http://schemas.microsoft.com/office/powerpoint/2010/main" val="72976672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rners.png"/>
          <p:cNvPicPr>
            <a:picLocks noChangeAspect="1"/>
          </p:cNvPicPr>
          <p:nvPr/>
        </p:nvPicPr>
        <p:blipFill>
          <a:blip r:embed="rId2"/>
          <a:stretch>
            <a:fillRect/>
          </a:stretch>
        </p:blipFill>
        <p:spPr>
          <a:xfrm>
            <a:off x="1263964" y="1232760"/>
            <a:ext cx="6497996" cy="4573868"/>
          </a:xfrm>
          <a:prstGeom prst="rect">
            <a:avLst/>
          </a:prstGeom>
        </p:spPr>
      </p:pic>
    </p:spTree>
    <p:extLst>
      <p:ext uri="{BB962C8B-B14F-4D97-AF65-F5344CB8AC3E}">
        <p14:creationId xmlns:p14="http://schemas.microsoft.com/office/powerpoint/2010/main" val="516785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se_model.png"/>
          <p:cNvPicPr>
            <a:picLocks noChangeAspect="1"/>
          </p:cNvPicPr>
          <p:nvPr/>
        </p:nvPicPr>
        <p:blipFill>
          <a:blip r:embed="rId2"/>
          <a:stretch>
            <a:fillRect/>
          </a:stretch>
        </p:blipFill>
        <p:spPr>
          <a:xfrm>
            <a:off x="1084509" y="809387"/>
            <a:ext cx="6910197" cy="5159613"/>
          </a:xfrm>
          <a:prstGeom prst="rect">
            <a:avLst/>
          </a:prstGeom>
        </p:spPr>
      </p:pic>
    </p:spTree>
    <p:extLst>
      <p:ext uri="{BB962C8B-B14F-4D97-AF65-F5344CB8AC3E}">
        <p14:creationId xmlns:p14="http://schemas.microsoft.com/office/powerpoint/2010/main" val="3707129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del_step1.png"/>
          <p:cNvPicPr>
            <a:picLocks noChangeAspect="1"/>
          </p:cNvPicPr>
          <p:nvPr/>
        </p:nvPicPr>
        <p:blipFill>
          <a:blip r:embed="rId2"/>
          <a:stretch>
            <a:fillRect/>
          </a:stretch>
        </p:blipFill>
        <p:spPr>
          <a:xfrm>
            <a:off x="1055807" y="935037"/>
            <a:ext cx="7115559" cy="5008563"/>
          </a:xfrm>
          <a:prstGeom prst="rect">
            <a:avLst/>
          </a:prstGeom>
        </p:spPr>
      </p:pic>
    </p:spTree>
    <p:extLst>
      <p:ext uri="{BB962C8B-B14F-4D97-AF65-F5344CB8AC3E}">
        <p14:creationId xmlns:p14="http://schemas.microsoft.com/office/powerpoint/2010/main" val="3124971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3.png"/>
          <p:cNvPicPr>
            <a:picLocks noChangeAspect="1"/>
          </p:cNvPicPr>
          <p:nvPr/>
        </p:nvPicPr>
        <p:blipFill>
          <a:blip r:embed="rId2"/>
          <a:stretch>
            <a:fillRect/>
          </a:stretch>
        </p:blipFill>
        <p:spPr>
          <a:xfrm>
            <a:off x="1981200" y="957453"/>
            <a:ext cx="5257800" cy="4986147"/>
          </a:xfrm>
          <a:prstGeom prst="rect">
            <a:avLst/>
          </a:prstGeom>
        </p:spPr>
      </p:pic>
    </p:spTree>
    <p:extLst>
      <p:ext uri="{BB962C8B-B14F-4D97-AF65-F5344CB8AC3E}">
        <p14:creationId xmlns:p14="http://schemas.microsoft.com/office/powerpoint/2010/main" val="711813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804_step1.png"/>
          <p:cNvPicPr>
            <a:picLocks noChangeAspect="1"/>
          </p:cNvPicPr>
          <p:nvPr/>
        </p:nvPicPr>
        <p:blipFill>
          <a:blip r:embed="rId2"/>
          <a:stretch>
            <a:fillRect/>
          </a:stretch>
        </p:blipFill>
        <p:spPr>
          <a:xfrm>
            <a:off x="1445972" y="1024169"/>
            <a:ext cx="5647744" cy="4952340"/>
          </a:xfrm>
          <a:prstGeom prst="rect">
            <a:avLst/>
          </a:prstGeom>
        </p:spPr>
      </p:pic>
    </p:spTree>
    <p:extLst>
      <p:ext uri="{BB962C8B-B14F-4D97-AF65-F5344CB8AC3E}">
        <p14:creationId xmlns:p14="http://schemas.microsoft.com/office/powerpoint/2010/main" val="27260924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804_step2.png"/>
          <p:cNvPicPr>
            <a:picLocks noChangeAspect="1"/>
          </p:cNvPicPr>
          <p:nvPr/>
        </p:nvPicPr>
        <p:blipFill>
          <a:blip r:embed="rId2"/>
          <a:stretch>
            <a:fillRect/>
          </a:stretch>
        </p:blipFill>
        <p:spPr>
          <a:xfrm>
            <a:off x="1447800" y="602498"/>
            <a:ext cx="6130925" cy="5376027"/>
          </a:xfrm>
          <a:prstGeom prst="rect">
            <a:avLst/>
          </a:prstGeom>
        </p:spPr>
      </p:pic>
    </p:spTree>
    <p:extLst>
      <p:ext uri="{BB962C8B-B14F-4D97-AF65-F5344CB8AC3E}">
        <p14:creationId xmlns:p14="http://schemas.microsoft.com/office/powerpoint/2010/main" val="18152636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ragments-139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14400"/>
            <a:ext cx="6324600" cy="48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18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investigate in detail…</a:t>
            </a:r>
            <a:endParaRPr lang="en-US" dirty="0"/>
          </a:p>
        </p:txBody>
      </p:sp>
      <p:pic>
        <p:nvPicPr>
          <p:cNvPr id="4" name="Content Placeholder 3" descr="Screen Shot 2013-10-22 at 6.50.36 PM.png"/>
          <p:cNvPicPr>
            <a:picLocks noGrp="1" noChangeAspect="1"/>
          </p:cNvPicPr>
          <p:nvPr>
            <p:ph idx="1"/>
          </p:nvPr>
        </p:nvPicPr>
        <p:blipFill>
          <a:blip r:embed="rId2">
            <a:extLst>
              <a:ext uri="{28A0092B-C50C-407E-A947-70E740481C1C}">
                <a14:useLocalDpi xmlns:a14="http://schemas.microsoft.com/office/drawing/2010/main" val="0"/>
              </a:ext>
            </a:extLst>
          </a:blip>
          <a:srcRect t="-4327" b="-4327"/>
          <a:stretch>
            <a:fillRect/>
          </a:stretch>
        </p:blipFill>
        <p:spPr/>
      </p:pic>
    </p:spTree>
    <p:extLst>
      <p:ext uri="{BB962C8B-B14F-4D97-AF65-F5344CB8AC3E}">
        <p14:creationId xmlns:p14="http://schemas.microsoft.com/office/powerpoint/2010/main" val="3071079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udio_example.png"/>
          <p:cNvPicPr>
            <a:picLocks noChangeAspect="1"/>
          </p:cNvPicPr>
          <p:nvPr/>
        </p:nvPicPr>
        <p:blipFill>
          <a:blip r:embed="rId2"/>
          <a:stretch>
            <a:fillRect/>
          </a:stretch>
        </p:blipFill>
        <p:spPr>
          <a:xfrm>
            <a:off x="426331" y="968310"/>
            <a:ext cx="8226857" cy="5102290"/>
          </a:xfrm>
          <a:prstGeom prst="rect">
            <a:avLst/>
          </a:prstGeom>
        </p:spPr>
      </p:pic>
    </p:spTree>
    <p:extLst>
      <p:ext uri="{BB962C8B-B14F-4D97-AF65-F5344CB8AC3E}">
        <p14:creationId xmlns:p14="http://schemas.microsoft.com/office/powerpoint/2010/main" val="40068517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sing_pages_horiz.png"/>
          <p:cNvPicPr>
            <a:picLocks noChangeAspect="1"/>
          </p:cNvPicPr>
          <p:nvPr/>
        </p:nvPicPr>
        <p:blipFill>
          <a:blip r:embed="rId2"/>
          <a:stretch>
            <a:fillRect/>
          </a:stretch>
        </p:blipFill>
        <p:spPr>
          <a:xfrm>
            <a:off x="769977" y="967993"/>
            <a:ext cx="7474133" cy="5084164"/>
          </a:xfrm>
          <a:prstGeom prst="rect">
            <a:avLst/>
          </a:prstGeom>
        </p:spPr>
      </p:pic>
    </p:spTree>
    <p:extLst>
      <p:ext uri="{BB962C8B-B14F-4D97-AF65-F5344CB8AC3E}">
        <p14:creationId xmlns:p14="http://schemas.microsoft.com/office/powerpoint/2010/main" val="26734530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ncelot-horiz.png"/>
          <p:cNvPicPr>
            <a:picLocks noChangeAspect="1"/>
          </p:cNvPicPr>
          <p:nvPr/>
        </p:nvPicPr>
        <p:blipFill>
          <a:blip r:embed="rId2"/>
          <a:stretch>
            <a:fillRect/>
          </a:stretch>
        </p:blipFill>
        <p:spPr>
          <a:xfrm>
            <a:off x="1303376" y="849835"/>
            <a:ext cx="6739385" cy="5144964"/>
          </a:xfrm>
          <a:prstGeom prst="rect">
            <a:avLst/>
          </a:prstGeom>
        </p:spPr>
      </p:pic>
    </p:spTree>
    <p:extLst>
      <p:ext uri="{BB962C8B-B14F-4D97-AF65-F5344CB8AC3E}">
        <p14:creationId xmlns:p14="http://schemas.microsoft.com/office/powerpoint/2010/main" val="24794399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836613"/>
            <a:ext cx="9144000" cy="531813"/>
          </a:xfrm>
          <a:prstGeom prst="rect">
            <a:avLst/>
          </a:prstGeom>
        </p:spPr>
        <p:txBody>
          <a:bodyPr vert="horz" lIns="91440" tIns="27432" rIns="91440" bIns="27432"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600" dirty="0" smtClean="0">
                <a:solidFill>
                  <a:srgbClr val="292934"/>
                </a:solidFill>
              </a:rPr>
              <a:t>Medieval Manuscripts: </a:t>
            </a:r>
            <a:br>
              <a:rPr lang="en-US" sz="3600" dirty="0" smtClean="0">
                <a:solidFill>
                  <a:srgbClr val="292934"/>
                </a:solidFill>
              </a:rPr>
            </a:br>
            <a:r>
              <a:rPr lang="en-US" sz="3600" dirty="0" smtClean="0">
                <a:solidFill>
                  <a:srgbClr val="292934"/>
                </a:solidFill>
              </a:rPr>
              <a:t>The Complex Use-Case</a:t>
            </a:r>
            <a:endParaRPr lang="en-US" sz="3600" u="sng" dirty="0">
              <a:solidFill>
                <a:srgbClr val="FF0000"/>
              </a:solidFill>
            </a:endParaRPr>
          </a:p>
        </p:txBody>
      </p:sp>
      <p:pic>
        <p:nvPicPr>
          <p:cNvPr id="4" name="Picture 3" descr="Screen shot 2013-09-16 at 11.07.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8201" y="3044992"/>
            <a:ext cx="5871774" cy="3076539"/>
          </a:xfrm>
          <a:prstGeom prst="rect">
            <a:avLst/>
          </a:prstGeom>
        </p:spPr>
      </p:pic>
      <p:pic>
        <p:nvPicPr>
          <p:cNvPr id="3" name="Picture 2" descr="Screen shot 2013-09-16 at 11.05.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60" y="1621968"/>
            <a:ext cx="5039154" cy="2628325"/>
          </a:xfrm>
          <a:prstGeom prst="rect">
            <a:avLst/>
          </a:prstGeom>
        </p:spPr>
      </p:pic>
      <p:sp>
        <p:nvSpPr>
          <p:cNvPr id="5" name="TextBox 4"/>
          <p:cNvSpPr txBox="1"/>
          <p:nvPr/>
        </p:nvSpPr>
        <p:spPr>
          <a:xfrm>
            <a:off x="2766147" y="6488614"/>
            <a:ext cx="3045613" cy="369332"/>
          </a:xfrm>
          <a:prstGeom prst="rect">
            <a:avLst/>
          </a:prstGeom>
          <a:noFill/>
        </p:spPr>
        <p:txBody>
          <a:bodyPr wrap="none" rtlCol="0">
            <a:spAutoFit/>
          </a:bodyPr>
          <a:lstStyle/>
          <a:p>
            <a:r>
              <a:rPr lang="en-US" dirty="0" smtClean="0"/>
              <a:t>The Archimedes Palimpsest</a:t>
            </a:r>
            <a:endParaRPr lang="en-US" dirty="0"/>
          </a:p>
        </p:txBody>
      </p:sp>
    </p:spTree>
    <p:extLst>
      <p:ext uri="{BB962C8B-B14F-4D97-AF65-F5344CB8AC3E}">
        <p14:creationId xmlns:p14="http://schemas.microsoft.com/office/powerpoint/2010/main" val="31117625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836613"/>
            <a:ext cx="9144000" cy="531813"/>
          </a:xfrm>
          <a:prstGeom prst="rect">
            <a:avLst/>
          </a:prstGeom>
        </p:spPr>
        <p:txBody>
          <a:bodyPr vert="horz" lIns="91440" tIns="27432" rIns="91440" bIns="27432"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600" dirty="0" smtClean="0">
                <a:solidFill>
                  <a:srgbClr val="292934"/>
                </a:solidFill>
              </a:rPr>
              <a:t>Medieval Manuscripts: </a:t>
            </a:r>
            <a:br>
              <a:rPr lang="en-US" sz="3600" dirty="0" smtClean="0">
                <a:solidFill>
                  <a:srgbClr val="292934"/>
                </a:solidFill>
              </a:rPr>
            </a:br>
            <a:r>
              <a:rPr lang="en-US" sz="3600" dirty="0" smtClean="0">
                <a:solidFill>
                  <a:srgbClr val="292934"/>
                </a:solidFill>
              </a:rPr>
              <a:t>The Complex Use-Case</a:t>
            </a:r>
            <a:endParaRPr lang="en-US" sz="3600" u="sng" dirty="0">
              <a:solidFill>
                <a:srgbClr val="FF0000"/>
              </a:solidFill>
            </a:endParaRPr>
          </a:p>
        </p:txBody>
      </p:sp>
      <p:pic>
        <p:nvPicPr>
          <p:cNvPr id="3" name="Picture 2" descr="Screen shot 2013-09-16 at 11.11.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3663"/>
            <a:ext cx="9144000" cy="4816683"/>
          </a:xfrm>
          <a:prstGeom prst="rect">
            <a:avLst/>
          </a:prstGeom>
        </p:spPr>
      </p:pic>
    </p:spTree>
    <p:extLst>
      <p:ext uri="{BB962C8B-B14F-4D97-AF65-F5344CB8AC3E}">
        <p14:creationId xmlns:p14="http://schemas.microsoft.com/office/powerpoint/2010/main" val="840408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292934"/>
                </a:solidFill>
              </a:rPr>
              <a:t>Medieval Manuscripts: </a:t>
            </a:r>
            <a:br>
              <a:rPr lang="en-US" dirty="0">
                <a:solidFill>
                  <a:srgbClr val="292934"/>
                </a:solidFill>
              </a:rPr>
            </a:br>
            <a:r>
              <a:rPr lang="en-US" dirty="0">
                <a:solidFill>
                  <a:srgbClr val="292934"/>
                </a:solidFill>
              </a:rPr>
              <a:t>The Complex Use-Case</a:t>
            </a:r>
          </a:p>
        </p:txBody>
      </p:sp>
      <p:sp>
        <p:nvSpPr>
          <p:cNvPr id="5" name="Rectangle 4"/>
          <p:cNvSpPr/>
          <p:nvPr/>
        </p:nvSpPr>
        <p:spPr bwMode="auto">
          <a:xfrm>
            <a:off x="2667000" y="1745135"/>
            <a:ext cx="3962400" cy="434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7200" b="1" i="0" u="none" strike="noStrike" cap="none" normalizeH="0" baseline="0">
              <a:ln>
                <a:noFill/>
              </a:ln>
              <a:solidFill>
                <a:schemeClr val="bg1"/>
              </a:solidFill>
              <a:effectLst/>
              <a:latin typeface="Arial" charset="0"/>
            </a:endParaRPr>
          </a:p>
        </p:txBody>
      </p:sp>
      <p:sp>
        <p:nvSpPr>
          <p:cNvPr id="6" name="TextBox 5"/>
          <p:cNvSpPr txBox="1"/>
          <p:nvPr/>
        </p:nvSpPr>
        <p:spPr>
          <a:xfrm>
            <a:off x="2939594" y="3309151"/>
            <a:ext cx="3505200" cy="1015663"/>
          </a:xfrm>
          <a:prstGeom prst="rect">
            <a:avLst/>
          </a:prstGeom>
          <a:noFill/>
        </p:spPr>
        <p:txBody>
          <a:bodyPr wrap="square" rtlCol="0">
            <a:spAutoFit/>
          </a:bodyPr>
          <a:lstStyle/>
          <a:p>
            <a:pPr algn="ctr"/>
            <a:r>
              <a:rPr lang="en-US" sz="2000" b="0" dirty="0" smtClean="0">
                <a:solidFill>
                  <a:srgbClr val="000000"/>
                </a:solidFill>
              </a:rPr>
              <a:t>This page intentionally,</a:t>
            </a:r>
          </a:p>
          <a:p>
            <a:pPr algn="ctr"/>
            <a:r>
              <a:rPr lang="en-US" sz="2000" b="0" dirty="0" smtClean="0">
                <a:solidFill>
                  <a:srgbClr val="000000"/>
                </a:solidFill>
              </a:rPr>
              <a:t>but unfortunately,</a:t>
            </a:r>
          </a:p>
          <a:p>
            <a:pPr algn="ctr"/>
            <a:r>
              <a:rPr lang="en-US" sz="2000" b="0" dirty="0" smtClean="0">
                <a:solidFill>
                  <a:srgbClr val="000000"/>
                </a:solidFill>
              </a:rPr>
              <a:t>left blank</a:t>
            </a:r>
            <a:endParaRPr lang="en-US" sz="2000" b="0" dirty="0">
              <a:solidFill>
                <a:srgbClr val="000000"/>
              </a:solidFill>
            </a:endParaRPr>
          </a:p>
        </p:txBody>
      </p:sp>
      <p:sp>
        <p:nvSpPr>
          <p:cNvPr id="7" name="TextBox 6"/>
          <p:cNvSpPr txBox="1"/>
          <p:nvPr/>
        </p:nvSpPr>
        <p:spPr>
          <a:xfrm>
            <a:off x="2820495" y="6241702"/>
            <a:ext cx="3250696" cy="276999"/>
          </a:xfrm>
          <a:prstGeom prst="rect">
            <a:avLst/>
          </a:prstGeom>
          <a:noFill/>
        </p:spPr>
        <p:txBody>
          <a:bodyPr wrap="none" rtlCol="0">
            <a:spAutoFit/>
          </a:bodyPr>
          <a:lstStyle/>
          <a:p>
            <a:r>
              <a:rPr lang="en-US" sz="1200" b="0" i="1" dirty="0" smtClean="0">
                <a:solidFill>
                  <a:srgbClr val="000000"/>
                </a:solidFill>
              </a:rPr>
              <a:t>Countless manuscripts, all around the world!</a:t>
            </a:r>
            <a:endParaRPr lang="en-US" sz="1200" b="0" i="1" dirty="0">
              <a:solidFill>
                <a:srgbClr val="000000"/>
              </a:solidFill>
            </a:endParaRPr>
          </a:p>
        </p:txBody>
      </p:sp>
    </p:spTree>
    <p:extLst>
      <p:ext uri="{BB962C8B-B14F-4D97-AF65-F5344CB8AC3E}">
        <p14:creationId xmlns:p14="http://schemas.microsoft.com/office/powerpoint/2010/main" val="165793508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How do we do it?</a:t>
            </a:r>
            <a:endParaRPr lang="en-US" dirty="0">
              <a:solidFill>
                <a:schemeClr val="tx1"/>
              </a:solidFill>
            </a:endParaRPr>
          </a:p>
        </p:txBody>
      </p:sp>
      <p:sp>
        <p:nvSpPr>
          <p:cNvPr id="3" name="Content Placeholder 2"/>
          <p:cNvSpPr>
            <a:spLocks noGrp="1"/>
          </p:cNvSpPr>
          <p:nvPr>
            <p:ph idx="1"/>
          </p:nvPr>
        </p:nvSpPr>
        <p:spPr/>
        <p:txBody>
          <a:bodyPr/>
          <a:lstStyle/>
          <a:p>
            <a:pPr marL="0" indent="0">
              <a:buNone/>
            </a:pPr>
            <a:endParaRPr lang="en-US" dirty="0" smtClean="0"/>
          </a:p>
          <a:p>
            <a:pPr marL="457200" indent="-457200">
              <a:buFont typeface="+mj-lt"/>
              <a:buAutoNum type="arabicPeriod"/>
            </a:pPr>
            <a:r>
              <a:rPr lang="en-US" dirty="0"/>
              <a:t>Represent the physical object in a common data model (</a:t>
            </a:r>
            <a:r>
              <a:rPr lang="en-US" dirty="0" err="1"/>
              <a:t>SharedCanvas</a:t>
            </a:r>
            <a:r>
              <a:rPr lang="en-US" dirty="0"/>
              <a:t>)</a:t>
            </a:r>
          </a:p>
          <a:p>
            <a:pPr marL="0" indent="0">
              <a:buNone/>
            </a:pPr>
            <a:endParaRPr lang="en-US" dirty="0" smtClean="0"/>
          </a:p>
          <a:p>
            <a:pPr marL="457200" indent="-457200">
              <a:buFont typeface="+mj-lt"/>
              <a:buAutoNum type="arabicPeriod"/>
            </a:pPr>
            <a:r>
              <a:rPr lang="en-US" dirty="0" smtClean="0">
                <a:solidFill>
                  <a:schemeClr val="bg1">
                    <a:lumMod val="75000"/>
                  </a:schemeClr>
                </a:solidFill>
              </a:rPr>
              <a:t>Deliver </a:t>
            </a:r>
            <a:r>
              <a:rPr lang="en-US" dirty="0">
                <a:solidFill>
                  <a:schemeClr val="bg1">
                    <a:lumMod val="75000"/>
                  </a:schemeClr>
                </a:solidFill>
              </a:rPr>
              <a:t>the data via common </a:t>
            </a:r>
            <a:r>
              <a:rPr lang="en-US" dirty="0" smtClean="0">
                <a:solidFill>
                  <a:schemeClr val="bg1">
                    <a:lumMod val="75000"/>
                  </a:schemeClr>
                </a:solidFill>
              </a:rPr>
              <a:t>API (IIIF)</a:t>
            </a:r>
          </a:p>
          <a:p>
            <a:pPr marL="0" indent="0">
              <a:buNone/>
            </a:pPr>
            <a:endParaRPr lang="en-US" dirty="0" smtClean="0"/>
          </a:p>
        </p:txBody>
      </p:sp>
    </p:spTree>
    <p:extLst>
      <p:ext uri="{BB962C8B-B14F-4D97-AF65-F5344CB8AC3E}">
        <p14:creationId xmlns:p14="http://schemas.microsoft.com/office/powerpoint/2010/main" val="1774513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90275"/>
          </a:xfrm>
        </p:spPr>
        <p:txBody>
          <a:bodyPr>
            <a:normAutofit fontScale="90000"/>
          </a:bodyPr>
          <a:lstStyle/>
          <a:p>
            <a:pPr algn="ctr"/>
            <a:r>
              <a:rPr lang="en-US" dirty="0" smtClean="0">
                <a:solidFill>
                  <a:srgbClr val="292934"/>
                </a:solidFill>
              </a:rPr>
              <a:t>Data Model: </a:t>
            </a:r>
            <a:r>
              <a:rPr lang="en-US" dirty="0" err="1" smtClean="0">
                <a:solidFill>
                  <a:srgbClr val="292934"/>
                </a:solidFill>
              </a:rPr>
              <a:t>SharedCanvas</a:t>
            </a:r>
            <a:endParaRPr lang="en-US" dirty="0">
              <a:solidFill>
                <a:srgbClr val="292934"/>
              </a:solidFill>
            </a:endParaRPr>
          </a:p>
        </p:txBody>
      </p:sp>
      <p:pic>
        <p:nvPicPr>
          <p:cNvPr id="4" name="Content Placeholder 3" descr="sharedcanvas.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701" r="50215" b="-398"/>
          <a:stretch/>
        </p:blipFill>
        <p:spPr>
          <a:xfrm>
            <a:off x="1226400" y="1361779"/>
            <a:ext cx="6825950" cy="5119768"/>
          </a:xfrm>
          <a:ln>
            <a:solidFill>
              <a:schemeClr val="tx1">
                <a:alpha val="95000"/>
              </a:schemeClr>
            </a:solidFill>
          </a:ln>
        </p:spPr>
      </p:pic>
      <p:sp>
        <p:nvSpPr>
          <p:cNvPr id="3" name="TextBox 2"/>
          <p:cNvSpPr txBox="1"/>
          <p:nvPr/>
        </p:nvSpPr>
        <p:spPr>
          <a:xfrm>
            <a:off x="1368523" y="6498513"/>
            <a:ext cx="3225387" cy="369332"/>
          </a:xfrm>
          <a:prstGeom prst="rect">
            <a:avLst/>
          </a:prstGeom>
          <a:noFill/>
        </p:spPr>
        <p:txBody>
          <a:bodyPr wrap="none" rtlCol="0">
            <a:spAutoFit/>
          </a:bodyPr>
          <a:lstStyle/>
          <a:p>
            <a:r>
              <a:rPr lang="en-US" dirty="0" smtClean="0"/>
              <a:t>http://</a:t>
            </a:r>
            <a:r>
              <a:rPr lang="en-US" dirty="0" err="1" smtClean="0"/>
              <a:t>www.shared-canvas.org</a:t>
            </a:r>
            <a:endParaRPr lang="en-US" dirty="0"/>
          </a:p>
        </p:txBody>
      </p:sp>
    </p:spTree>
    <p:extLst>
      <p:ext uri="{BB962C8B-B14F-4D97-AF65-F5344CB8AC3E}">
        <p14:creationId xmlns:p14="http://schemas.microsoft.com/office/powerpoint/2010/main" val="24747633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4666"/>
            <a:ext cx="8229600" cy="990600"/>
          </a:xfrm>
        </p:spPr>
        <p:txBody>
          <a:bodyPr>
            <a:normAutofit/>
          </a:bodyPr>
          <a:lstStyle/>
          <a:p>
            <a:r>
              <a:rPr lang="en-US" dirty="0" smtClean="0">
                <a:solidFill>
                  <a:srgbClr val="292934"/>
                </a:solidFill>
              </a:rPr>
              <a:t>Enable use of third-party tools…</a:t>
            </a:r>
            <a:endParaRPr lang="en-US" dirty="0">
              <a:solidFill>
                <a:srgbClr val="292934"/>
              </a:solidFill>
            </a:endParaRPr>
          </a:p>
        </p:txBody>
      </p:sp>
      <p:pic>
        <p:nvPicPr>
          <p:cNvPr id="4" name="Content Placeholder 3" descr="IndianaTPENresult.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05" t="3929" r="802" b="43692"/>
          <a:stretch/>
        </p:blipFill>
        <p:spPr>
          <a:xfrm>
            <a:off x="822581" y="1270000"/>
            <a:ext cx="7563607" cy="5103155"/>
          </a:xfrm>
        </p:spPr>
      </p:pic>
      <p:sp>
        <p:nvSpPr>
          <p:cNvPr id="3" name="TextBox 2"/>
          <p:cNvSpPr txBox="1"/>
          <p:nvPr/>
        </p:nvSpPr>
        <p:spPr>
          <a:xfrm>
            <a:off x="822581" y="6373155"/>
            <a:ext cx="7064119" cy="369332"/>
          </a:xfrm>
          <a:prstGeom prst="rect">
            <a:avLst/>
          </a:prstGeom>
          <a:noFill/>
        </p:spPr>
        <p:txBody>
          <a:bodyPr wrap="square" rtlCol="0">
            <a:spAutoFit/>
          </a:bodyPr>
          <a:lstStyle/>
          <a:p>
            <a:r>
              <a:rPr lang="en-US" dirty="0">
                <a:solidFill>
                  <a:srgbClr val="292934"/>
                </a:solidFill>
              </a:rPr>
              <a:t>CHMTL text + Parker image in T-PEN</a:t>
            </a:r>
            <a:endParaRPr lang="en-US" dirty="0"/>
          </a:p>
        </p:txBody>
      </p:sp>
    </p:spTree>
    <p:extLst>
      <p:ext uri="{BB962C8B-B14F-4D97-AF65-F5344CB8AC3E}">
        <p14:creationId xmlns:p14="http://schemas.microsoft.com/office/powerpoint/2010/main" val="408776359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create useful navigation…</a:t>
            </a:r>
            <a:endParaRPr lang="en-US" dirty="0"/>
          </a:p>
        </p:txBody>
      </p:sp>
      <p:pic>
        <p:nvPicPr>
          <p:cNvPr id="5" name="Picture 4" descr="Screen Shot 2013-10-22 at 7.11.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800" y="2933700"/>
            <a:ext cx="6070600" cy="3412747"/>
          </a:xfrm>
          <a:prstGeom prst="rect">
            <a:avLst/>
          </a:prstGeom>
        </p:spPr>
      </p:pic>
      <p:pic>
        <p:nvPicPr>
          <p:cNvPr id="4" name="Content Placeholder 3" descr="Screen Shot 2013-10-22 at 7.10.34 PM.png"/>
          <p:cNvPicPr>
            <a:picLocks noGrp="1" noChangeAspect="1"/>
          </p:cNvPicPr>
          <p:nvPr>
            <p:ph idx="1"/>
          </p:nvPr>
        </p:nvPicPr>
        <p:blipFill>
          <a:blip r:embed="rId3">
            <a:extLst>
              <a:ext uri="{28A0092B-C50C-407E-A947-70E740481C1C}">
                <a14:useLocalDpi xmlns:a14="http://schemas.microsoft.com/office/drawing/2010/main" val="0"/>
              </a:ext>
            </a:extLst>
          </a:blip>
          <a:srcRect t="-40" b="-40"/>
          <a:stretch>
            <a:fillRect/>
          </a:stretch>
        </p:blipFill>
        <p:spPr>
          <a:xfrm>
            <a:off x="457200" y="1600200"/>
            <a:ext cx="4907756" cy="2908300"/>
          </a:xfrm>
        </p:spPr>
      </p:pic>
    </p:spTree>
    <p:extLst>
      <p:ext uri="{BB962C8B-B14F-4D97-AF65-F5344CB8AC3E}">
        <p14:creationId xmlns:p14="http://schemas.microsoft.com/office/powerpoint/2010/main" val="1072025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to Silo-</a:t>
            </a:r>
            <a:r>
              <a:rPr lang="en-US" dirty="0" err="1" smtClean="0"/>
              <a:t>ville</a:t>
            </a:r>
            <a:endParaRPr lang="en-US" dirty="0"/>
          </a:p>
        </p:txBody>
      </p:sp>
      <p:pic>
        <p:nvPicPr>
          <p:cNvPr id="10" name="Picture 9" descr="1a34206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764" y="1435986"/>
            <a:ext cx="6700791" cy="4774313"/>
          </a:xfrm>
          <a:prstGeom prst="rect">
            <a:avLst/>
          </a:prstGeom>
        </p:spPr>
      </p:pic>
      <p:sp>
        <p:nvSpPr>
          <p:cNvPr id="11" name="Rectangle 10"/>
          <p:cNvSpPr/>
          <p:nvPr/>
        </p:nvSpPr>
        <p:spPr>
          <a:xfrm>
            <a:off x="965200" y="6210299"/>
            <a:ext cx="7213600" cy="276999"/>
          </a:xfrm>
          <a:prstGeom prst="rect">
            <a:avLst/>
          </a:prstGeom>
        </p:spPr>
        <p:txBody>
          <a:bodyPr wrap="square">
            <a:spAutoFit/>
          </a:bodyPr>
          <a:lstStyle/>
          <a:p>
            <a:r>
              <a:rPr lang="en-US" sz="1200" dirty="0" smtClean="0"/>
              <a:t>Grain elevators, Caldwell, Idaho, by Lee Russell, 1941.       http</a:t>
            </a:r>
            <a:r>
              <a:rPr lang="en-US" sz="1200" dirty="0"/>
              <a:t>://</a:t>
            </a:r>
            <a:r>
              <a:rPr lang="en-US" sz="1200" dirty="0" err="1"/>
              <a:t>www.loc.gov</a:t>
            </a:r>
            <a:r>
              <a:rPr lang="en-US" sz="1200" dirty="0"/>
              <a:t>/pictures/resource/fsac.1a34206/</a:t>
            </a:r>
          </a:p>
        </p:txBody>
      </p:sp>
    </p:spTree>
    <p:extLst>
      <p:ext uri="{BB962C8B-B14F-4D97-AF65-F5344CB8AC3E}">
        <p14:creationId xmlns:p14="http://schemas.microsoft.com/office/powerpoint/2010/main" val="50085410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292934"/>
                </a:solidFill>
              </a:rPr>
              <a:t>And complex displays</a:t>
            </a:r>
            <a:endParaRPr lang="en-US" dirty="0">
              <a:solidFill>
                <a:srgbClr val="292934"/>
              </a:solidFill>
            </a:endParaRPr>
          </a:p>
        </p:txBody>
      </p:sp>
      <p:pic>
        <p:nvPicPr>
          <p:cNvPr id="4" name="Content Placeholder 3" descr="Screen shot 2012-08-30 at 11.24.32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33" r="-324"/>
          <a:stretch/>
        </p:blipFill>
        <p:spPr>
          <a:xfrm>
            <a:off x="259763" y="1600200"/>
            <a:ext cx="6061124" cy="4525963"/>
          </a:xfrm>
        </p:spPr>
      </p:pic>
      <p:sp>
        <p:nvSpPr>
          <p:cNvPr id="5" name="TextBox 4"/>
          <p:cNvSpPr txBox="1"/>
          <p:nvPr/>
        </p:nvSpPr>
        <p:spPr>
          <a:xfrm>
            <a:off x="6580651" y="3056505"/>
            <a:ext cx="2121394" cy="1477328"/>
          </a:xfrm>
          <a:prstGeom prst="rect">
            <a:avLst/>
          </a:prstGeom>
          <a:noFill/>
        </p:spPr>
        <p:txBody>
          <a:bodyPr wrap="square" rtlCol="0">
            <a:spAutoFit/>
          </a:bodyPr>
          <a:lstStyle/>
          <a:p>
            <a:pPr marL="285750" indent="-285750">
              <a:buFont typeface="Arial"/>
              <a:buChar char="•"/>
            </a:pPr>
            <a:r>
              <a:rPr lang="en-US" dirty="0" smtClean="0"/>
              <a:t>Audio performances of notated music</a:t>
            </a:r>
          </a:p>
          <a:p>
            <a:pPr marL="285750" indent="-285750">
              <a:buFont typeface="Arial"/>
              <a:buChar char="•"/>
            </a:pPr>
            <a:r>
              <a:rPr lang="en-US" dirty="0" smtClean="0"/>
              <a:t>Overlaid text transcription</a:t>
            </a:r>
            <a:endParaRPr lang="en-US" dirty="0"/>
          </a:p>
        </p:txBody>
      </p:sp>
      <p:sp>
        <p:nvSpPr>
          <p:cNvPr id="6" name="TextBox 5"/>
          <p:cNvSpPr txBox="1"/>
          <p:nvPr/>
        </p:nvSpPr>
        <p:spPr>
          <a:xfrm>
            <a:off x="6580651" y="2054958"/>
            <a:ext cx="2280137" cy="923330"/>
          </a:xfrm>
          <a:prstGeom prst="rect">
            <a:avLst/>
          </a:prstGeom>
          <a:noFill/>
        </p:spPr>
        <p:txBody>
          <a:bodyPr wrap="square" rtlCol="0">
            <a:spAutoFit/>
          </a:bodyPr>
          <a:lstStyle/>
          <a:p>
            <a:pPr marL="285750" indent="-285750">
              <a:buFont typeface="Arial"/>
              <a:buChar char="•"/>
            </a:pPr>
            <a:r>
              <a:rPr lang="en-US" dirty="0" smtClean="0"/>
              <a:t>User-generated comments (public and private)</a:t>
            </a:r>
            <a:endParaRPr lang="en-US" dirty="0"/>
          </a:p>
        </p:txBody>
      </p:sp>
      <p:sp>
        <p:nvSpPr>
          <p:cNvPr id="7" name="TextBox 6"/>
          <p:cNvSpPr txBox="1"/>
          <p:nvPr/>
        </p:nvSpPr>
        <p:spPr>
          <a:xfrm>
            <a:off x="6580651" y="4648835"/>
            <a:ext cx="2106149" cy="1477328"/>
          </a:xfrm>
          <a:prstGeom prst="rect">
            <a:avLst/>
          </a:prstGeom>
          <a:noFill/>
        </p:spPr>
        <p:txBody>
          <a:bodyPr wrap="square" rtlCol="0">
            <a:spAutoFit/>
          </a:bodyPr>
          <a:lstStyle/>
          <a:p>
            <a:pPr marL="285750" indent="-285750">
              <a:buFont typeface="Arial"/>
              <a:buChar char="•"/>
            </a:pPr>
            <a:r>
              <a:rPr lang="en-US" dirty="0" smtClean="0"/>
              <a:t>Also:</a:t>
            </a:r>
          </a:p>
          <a:p>
            <a:pPr marL="742950" lvl="1" indent="-285750">
              <a:buFont typeface="Arial"/>
              <a:buChar char="•"/>
            </a:pPr>
            <a:r>
              <a:rPr lang="en-US" dirty="0" smtClean="0"/>
              <a:t>Data sets</a:t>
            </a:r>
          </a:p>
          <a:p>
            <a:pPr marL="742950" lvl="1" indent="-285750">
              <a:buFont typeface="Arial"/>
              <a:buChar char="•"/>
            </a:pPr>
            <a:r>
              <a:rPr lang="en-US" dirty="0" smtClean="0"/>
              <a:t>Mark-up</a:t>
            </a:r>
          </a:p>
          <a:p>
            <a:pPr marL="742950" lvl="1" indent="-285750">
              <a:buFont typeface="Arial"/>
              <a:buChar char="•"/>
            </a:pPr>
            <a:r>
              <a:rPr lang="en-US" dirty="0" smtClean="0"/>
              <a:t>Base image choices</a:t>
            </a:r>
            <a:endParaRPr lang="en-US" dirty="0"/>
          </a:p>
        </p:txBody>
      </p:sp>
    </p:spTree>
    <p:extLst>
      <p:ext uri="{BB962C8B-B14F-4D97-AF65-F5344CB8AC3E}">
        <p14:creationId xmlns:p14="http://schemas.microsoft.com/office/powerpoint/2010/main" val="298985999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How do we do it?</a:t>
            </a:r>
            <a:endParaRPr lang="en-US" dirty="0">
              <a:solidFill>
                <a:schemeClr val="tx1"/>
              </a:solidFill>
            </a:endParaRPr>
          </a:p>
        </p:txBody>
      </p:sp>
      <p:sp>
        <p:nvSpPr>
          <p:cNvPr id="3" name="Content Placeholder 2"/>
          <p:cNvSpPr>
            <a:spLocks noGrp="1"/>
          </p:cNvSpPr>
          <p:nvPr>
            <p:ph idx="1"/>
          </p:nvPr>
        </p:nvSpPr>
        <p:spPr/>
        <p:txBody>
          <a:bodyPr/>
          <a:lstStyle/>
          <a:p>
            <a:pPr marL="0" indent="0">
              <a:buNone/>
            </a:pPr>
            <a:endParaRPr lang="en-US" dirty="0" smtClean="0"/>
          </a:p>
          <a:p>
            <a:pPr marL="457200" indent="-457200">
              <a:buFont typeface="+mj-lt"/>
              <a:buAutoNum type="arabicPeriod"/>
            </a:pPr>
            <a:r>
              <a:rPr lang="en-US" dirty="0">
                <a:solidFill>
                  <a:srgbClr val="BFBFBF"/>
                </a:solidFill>
              </a:rPr>
              <a:t>Represent the physical object in a common data model (</a:t>
            </a:r>
            <a:r>
              <a:rPr lang="en-US" dirty="0" err="1">
                <a:solidFill>
                  <a:srgbClr val="BFBFBF"/>
                </a:solidFill>
              </a:rPr>
              <a:t>SharedCanvas</a:t>
            </a:r>
            <a:r>
              <a:rPr lang="en-US" dirty="0">
                <a:solidFill>
                  <a:srgbClr val="BFBFBF"/>
                </a:solidFill>
              </a:rPr>
              <a:t>)</a:t>
            </a:r>
          </a:p>
          <a:p>
            <a:pPr marL="0" indent="0">
              <a:buNone/>
            </a:pPr>
            <a:endParaRPr lang="en-US" dirty="0" smtClean="0"/>
          </a:p>
          <a:p>
            <a:pPr marL="457200" indent="-457200">
              <a:buFont typeface="+mj-lt"/>
              <a:buAutoNum type="arabicPeriod"/>
            </a:pPr>
            <a:r>
              <a:rPr lang="en-US" dirty="0" smtClean="0"/>
              <a:t>Deliver </a:t>
            </a:r>
            <a:r>
              <a:rPr lang="en-US" dirty="0"/>
              <a:t>the data via common </a:t>
            </a:r>
            <a:r>
              <a:rPr lang="en-US" dirty="0" smtClean="0"/>
              <a:t>API (IIIF)</a:t>
            </a:r>
          </a:p>
          <a:p>
            <a:pPr marL="0" indent="0">
              <a:buNone/>
            </a:pPr>
            <a:endParaRPr lang="en-US" dirty="0" smtClean="0"/>
          </a:p>
        </p:txBody>
      </p:sp>
    </p:spTree>
    <p:extLst>
      <p:ext uri="{BB962C8B-B14F-4D97-AF65-F5344CB8AC3E}">
        <p14:creationId xmlns:p14="http://schemas.microsoft.com/office/powerpoint/2010/main" val="10244724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381" y="274638"/>
            <a:ext cx="8478762" cy="1143000"/>
          </a:xfrm>
        </p:spPr>
        <p:txBody>
          <a:bodyPr>
            <a:normAutofit/>
          </a:bodyPr>
          <a:lstStyle/>
          <a:p>
            <a:r>
              <a:rPr lang="en-US" dirty="0">
                <a:solidFill>
                  <a:srgbClr val="292934"/>
                </a:solidFill>
              </a:rPr>
              <a:t>Deliver via API: IIIF</a:t>
            </a:r>
          </a:p>
        </p:txBody>
      </p:sp>
      <p:sp>
        <p:nvSpPr>
          <p:cNvPr id="3" name="Content Placeholder 2"/>
          <p:cNvSpPr>
            <a:spLocks noGrp="1"/>
          </p:cNvSpPr>
          <p:nvPr>
            <p:ph idx="1"/>
          </p:nvPr>
        </p:nvSpPr>
        <p:spPr>
          <a:xfrm>
            <a:off x="885054" y="5984824"/>
            <a:ext cx="7580718" cy="988075"/>
          </a:xfrm>
        </p:spPr>
        <p:txBody>
          <a:bodyPr>
            <a:normAutofit/>
          </a:bodyPr>
          <a:lstStyle/>
          <a:p>
            <a:pPr marL="0" lvl="0" indent="0">
              <a:buNone/>
            </a:pPr>
            <a:r>
              <a:rPr lang="en-US" dirty="0" smtClean="0"/>
              <a:t>http://</a:t>
            </a:r>
            <a:r>
              <a:rPr lang="en-US" dirty="0" err="1" smtClean="0"/>
              <a:t>library.stanford.edu</a:t>
            </a:r>
            <a:r>
              <a:rPr lang="en-US" dirty="0" smtClean="0"/>
              <a:t>/</a:t>
            </a:r>
            <a:r>
              <a:rPr lang="en-US" dirty="0" err="1" smtClean="0"/>
              <a:t>iiif</a:t>
            </a:r>
            <a:r>
              <a:rPr lang="en-US" dirty="0" smtClean="0"/>
              <a:t>/image-</a:t>
            </a:r>
            <a:r>
              <a:rPr lang="en-US" dirty="0" err="1" smtClean="0"/>
              <a:t>api</a:t>
            </a:r>
            <a:endParaRPr lang="en-US" dirty="0" smtClean="0"/>
          </a:p>
        </p:txBody>
      </p:sp>
      <p:pic>
        <p:nvPicPr>
          <p:cNvPr id="5" name="Picture 4"/>
          <p:cNvPicPr>
            <a:picLocks noChangeAspect="1"/>
          </p:cNvPicPr>
          <p:nvPr/>
        </p:nvPicPr>
        <p:blipFill rotWithShape="1">
          <a:blip r:embed="rId3"/>
          <a:srcRect l="1473" t="30923" r="2157" b="12611"/>
          <a:stretch/>
        </p:blipFill>
        <p:spPr>
          <a:xfrm>
            <a:off x="134682" y="3348410"/>
            <a:ext cx="8812103" cy="2097573"/>
          </a:xfrm>
          <a:prstGeom prst="rect">
            <a:avLst/>
          </a:prstGeom>
        </p:spPr>
      </p:pic>
      <p:pic>
        <p:nvPicPr>
          <p:cNvPr id="9" name="Picture 8"/>
          <p:cNvPicPr>
            <a:picLocks noChangeAspect="1"/>
          </p:cNvPicPr>
          <p:nvPr/>
        </p:nvPicPr>
        <p:blipFill rotWithShape="1">
          <a:blip r:embed="rId3"/>
          <a:srcRect l="894" t="4009" r="37280" b="69097"/>
          <a:stretch/>
        </p:blipFill>
        <p:spPr>
          <a:xfrm>
            <a:off x="57720" y="1577989"/>
            <a:ext cx="9009318" cy="1592092"/>
          </a:xfrm>
          <a:prstGeom prst="rect">
            <a:avLst/>
          </a:prstGeom>
        </p:spPr>
      </p:pic>
    </p:spTree>
    <p:extLst>
      <p:ext uri="{BB962C8B-B14F-4D97-AF65-F5344CB8AC3E}">
        <p14:creationId xmlns:p14="http://schemas.microsoft.com/office/powerpoint/2010/main" val="260877724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a:t>
            </a:r>
            <a:r>
              <a:rPr lang="en-US" dirty="0" err="1" smtClean="0"/>
              <a:t>Mirador</a:t>
            </a:r>
            <a:endParaRPr lang="en-US" dirty="0"/>
          </a:p>
        </p:txBody>
      </p:sp>
      <p:pic>
        <p:nvPicPr>
          <p:cNvPr id="4" name="Content Placeholder 3" descr="Screen Shot 2014-04-01 at 1.01.37 PM.png"/>
          <p:cNvPicPr>
            <a:picLocks noGrp="1" noChangeAspect="1"/>
          </p:cNvPicPr>
          <p:nvPr>
            <p:ph idx="1"/>
          </p:nvPr>
        </p:nvPicPr>
        <p:blipFill>
          <a:blip r:embed="rId2">
            <a:extLst>
              <a:ext uri="{28A0092B-C50C-407E-A947-70E740481C1C}">
                <a14:useLocalDpi xmlns:a14="http://schemas.microsoft.com/office/drawing/2010/main" val="0"/>
              </a:ext>
            </a:extLst>
          </a:blip>
          <a:srcRect t="-8007" b="-8007"/>
          <a:stretch>
            <a:fillRect/>
          </a:stretch>
        </p:blipFill>
        <p:spPr/>
      </p:pic>
    </p:spTree>
    <p:extLst>
      <p:ext uri="{BB962C8B-B14F-4D97-AF65-F5344CB8AC3E}">
        <p14:creationId xmlns:p14="http://schemas.microsoft.com/office/powerpoint/2010/main" val="33605230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a:t>
            </a:r>
            <a:r>
              <a:rPr lang="en-US" strike="sngStrike" dirty="0" err="1" smtClean="0"/>
              <a:t>Mirador</a:t>
            </a:r>
            <a:r>
              <a:rPr lang="en-US" dirty="0"/>
              <a:t> </a:t>
            </a:r>
            <a:r>
              <a:rPr lang="en-US" dirty="0" smtClean="0"/>
              <a:t>“A Viewer”</a:t>
            </a:r>
            <a:endParaRPr lang="en-US" strike="sngStrike" dirty="0"/>
          </a:p>
        </p:txBody>
      </p:sp>
      <p:pic>
        <p:nvPicPr>
          <p:cNvPr id="4" name="Content Placeholder 3" descr="Screen Shot 2014-04-01 at 1.01.37 PM.png"/>
          <p:cNvPicPr>
            <a:picLocks noGrp="1" noChangeAspect="1"/>
          </p:cNvPicPr>
          <p:nvPr>
            <p:ph idx="1"/>
          </p:nvPr>
        </p:nvPicPr>
        <p:blipFill>
          <a:blip r:embed="rId2">
            <a:extLst>
              <a:ext uri="{28A0092B-C50C-407E-A947-70E740481C1C}">
                <a14:useLocalDpi xmlns:a14="http://schemas.microsoft.com/office/drawing/2010/main" val="0"/>
              </a:ext>
            </a:extLst>
          </a:blip>
          <a:srcRect t="-8007" b="-8007"/>
          <a:stretch>
            <a:fillRect/>
          </a:stretch>
        </p:blipFill>
        <p:spPr/>
      </p:pic>
    </p:spTree>
    <p:extLst>
      <p:ext uri="{BB962C8B-B14F-4D97-AF65-F5344CB8AC3E}">
        <p14:creationId xmlns:p14="http://schemas.microsoft.com/office/powerpoint/2010/main" val="34027233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transcription viewing</a:t>
            </a:r>
            <a:endParaRPr lang="en-US" dirty="0"/>
          </a:p>
        </p:txBody>
      </p:sp>
      <p:pic>
        <p:nvPicPr>
          <p:cNvPr id="4" name="Content Placeholder 3" descr="Screen Shot 2014-04-01 at 1.01.53 PM.png"/>
          <p:cNvPicPr>
            <a:picLocks noGrp="1" noChangeAspect="1"/>
          </p:cNvPicPr>
          <p:nvPr>
            <p:ph idx="1"/>
          </p:nvPr>
        </p:nvPicPr>
        <p:blipFill>
          <a:blip r:embed="rId2">
            <a:extLst>
              <a:ext uri="{28A0092B-C50C-407E-A947-70E740481C1C}">
                <a14:useLocalDpi xmlns:a14="http://schemas.microsoft.com/office/drawing/2010/main" val="0"/>
              </a:ext>
            </a:extLst>
          </a:blip>
          <a:srcRect t="-7941" b="-7941"/>
          <a:stretch>
            <a:fillRect/>
          </a:stretch>
        </p:blipFill>
        <p:spPr/>
      </p:pic>
    </p:spTree>
    <p:extLst>
      <p:ext uri="{BB962C8B-B14F-4D97-AF65-F5344CB8AC3E}">
        <p14:creationId xmlns:p14="http://schemas.microsoft.com/office/powerpoint/2010/main" val="21896495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UI “in progress”</a:t>
            </a:r>
            <a:endParaRPr lang="en-US" dirty="0"/>
          </a:p>
        </p:txBody>
      </p:sp>
      <p:pic>
        <p:nvPicPr>
          <p:cNvPr id="4" name="Content Placeholder 3" descr="Screen Shot 2014-04-01 at 1.02.11 PM.png"/>
          <p:cNvPicPr>
            <a:picLocks noGrp="1" noChangeAspect="1"/>
          </p:cNvPicPr>
          <p:nvPr>
            <p:ph idx="1"/>
          </p:nvPr>
        </p:nvPicPr>
        <p:blipFill>
          <a:blip r:embed="rId2">
            <a:extLst>
              <a:ext uri="{28A0092B-C50C-407E-A947-70E740481C1C}">
                <a14:useLocalDpi xmlns:a14="http://schemas.microsoft.com/office/drawing/2010/main" val="0"/>
              </a:ext>
            </a:extLst>
          </a:blip>
          <a:srcRect t="-8007" b="-8007"/>
          <a:stretch>
            <a:fillRect/>
          </a:stretch>
        </p:blipFill>
        <p:spPr/>
      </p:pic>
    </p:spTree>
    <p:extLst>
      <p:ext uri="{BB962C8B-B14F-4D97-AF65-F5344CB8AC3E}">
        <p14:creationId xmlns:p14="http://schemas.microsoft.com/office/powerpoint/2010/main" val="30111962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Recto and Verso</a:t>
            </a:r>
            <a:endParaRPr lang="en-US" dirty="0"/>
          </a:p>
        </p:txBody>
      </p:sp>
      <p:pic>
        <p:nvPicPr>
          <p:cNvPr id="4" name="Content Placeholder 3" descr="Screen Shot 2014-04-01 at 1.03.21 PM.png"/>
          <p:cNvPicPr>
            <a:picLocks noGrp="1" noChangeAspect="1"/>
          </p:cNvPicPr>
          <p:nvPr>
            <p:ph idx="1"/>
          </p:nvPr>
        </p:nvPicPr>
        <p:blipFill>
          <a:blip r:embed="rId2">
            <a:extLst>
              <a:ext uri="{28A0092B-C50C-407E-A947-70E740481C1C}">
                <a14:useLocalDpi xmlns:a14="http://schemas.microsoft.com/office/drawing/2010/main" val="0"/>
              </a:ext>
            </a:extLst>
          </a:blip>
          <a:srcRect t="-6452" b="-6452"/>
          <a:stretch>
            <a:fillRect/>
          </a:stretch>
        </p:blipFill>
        <p:spPr/>
      </p:pic>
    </p:spTree>
    <p:extLst>
      <p:ext uri="{BB962C8B-B14F-4D97-AF65-F5344CB8AC3E}">
        <p14:creationId xmlns:p14="http://schemas.microsoft.com/office/powerpoint/2010/main" val="8910976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across MSS.</a:t>
            </a:r>
            <a:endParaRPr lang="en-US" dirty="0"/>
          </a:p>
        </p:txBody>
      </p:sp>
      <p:pic>
        <p:nvPicPr>
          <p:cNvPr id="4" name="Content Placeholder 3" descr="Screen Shot 2014-04-01 at 1.06.33 PM.png"/>
          <p:cNvPicPr>
            <a:picLocks noGrp="1" noChangeAspect="1"/>
          </p:cNvPicPr>
          <p:nvPr>
            <p:ph idx="1"/>
          </p:nvPr>
        </p:nvPicPr>
        <p:blipFill>
          <a:blip r:embed="rId2">
            <a:extLst>
              <a:ext uri="{28A0092B-C50C-407E-A947-70E740481C1C}">
                <a14:useLocalDpi xmlns:a14="http://schemas.microsoft.com/office/drawing/2010/main" val="0"/>
              </a:ext>
            </a:extLst>
          </a:blip>
          <a:srcRect l="5787" r="5787"/>
          <a:stretch>
            <a:fillRect/>
          </a:stretch>
        </p:blipFill>
        <p:spPr/>
      </p:pic>
    </p:spTree>
    <p:extLst>
      <p:ext uri="{BB962C8B-B14F-4D97-AF65-F5344CB8AC3E}">
        <p14:creationId xmlns:p14="http://schemas.microsoft.com/office/powerpoint/2010/main" val="16982229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Light-Weight Annotation</a:t>
            </a:r>
            <a:endParaRPr lang="en-US" dirty="0"/>
          </a:p>
        </p:txBody>
      </p:sp>
      <p:pic>
        <p:nvPicPr>
          <p:cNvPr id="4" name="Content Placeholder 3" descr="Screen Shot 2014-04-01 at 1.26.50 PM.png"/>
          <p:cNvPicPr>
            <a:picLocks noGrp="1" noChangeAspect="1"/>
          </p:cNvPicPr>
          <p:nvPr>
            <p:ph idx="1"/>
          </p:nvPr>
        </p:nvPicPr>
        <p:blipFill>
          <a:blip r:embed="rId2">
            <a:extLst>
              <a:ext uri="{28A0092B-C50C-407E-A947-70E740481C1C}">
                <a14:useLocalDpi xmlns:a14="http://schemas.microsoft.com/office/drawing/2010/main" val="0"/>
              </a:ext>
            </a:extLst>
          </a:blip>
          <a:srcRect t="-6516" b="-6516"/>
          <a:stretch>
            <a:fillRect/>
          </a:stretch>
        </p:blipFill>
        <p:spPr/>
      </p:pic>
    </p:spTree>
    <p:extLst>
      <p:ext uri="{BB962C8B-B14F-4D97-AF65-F5344CB8AC3E}">
        <p14:creationId xmlns:p14="http://schemas.microsoft.com/office/powerpoint/2010/main" val="1899801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Stanford University</a:t>
            </a:r>
            <a:endParaRPr lang="en-GB" dirty="0"/>
          </a:p>
        </p:txBody>
      </p:sp>
      <p:sp>
        <p:nvSpPr>
          <p:cNvPr id="4" name="Slide Number Placeholder 3"/>
          <p:cNvSpPr>
            <a:spLocks noGrp="1"/>
          </p:cNvSpPr>
          <p:nvPr>
            <p:ph type="sldNum" sz="quarter" idx="10"/>
          </p:nvPr>
        </p:nvSpPr>
        <p:spPr/>
        <p:txBody>
          <a:bodyPr/>
          <a:lstStyle/>
          <a:p>
            <a:pPr>
              <a:defRPr/>
            </a:pPr>
            <a:fld id="{807A2F69-8FCC-4272-AD61-86A8B7C7FEC0}" type="slidenum">
              <a:rPr lang="en-GB" smtClean="0"/>
              <a:pPr>
                <a:defRPr/>
              </a:pPr>
              <a:t>7</a:t>
            </a:fld>
            <a:endParaRPr lang="en-GB"/>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3852" y="1509331"/>
            <a:ext cx="7236296" cy="5088021"/>
          </a:xfrm>
          <a:prstGeom prst="rect">
            <a:avLst/>
          </a:prstGeom>
        </p:spPr>
      </p:pic>
    </p:spTree>
    <p:extLst>
      <p:ext uri="{BB962C8B-B14F-4D97-AF65-F5344CB8AC3E}">
        <p14:creationId xmlns:p14="http://schemas.microsoft.com/office/powerpoint/2010/main" val="268697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Light-Weight Annotation</a:t>
            </a:r>
            <a:endParaRPr lang="en-US" dirty="0"/>
          </a:p>
        </p:txBody>
      </p:sp>
      <p:pic>
        <p:nvPicPr>
          <p:cNvPr id="4" name="Content Placeholder 3" descr="Screen Shot 2014-04-01 at 1.28.00 PM.png"/>
          <p:cNvPicPr>
            <a:picLocks noGrp="1" noChangeAspect="1"/>
          </p:cNvPicPr>
          <p:nvPr>
            <p:ph idx="1"/>
          </p:nvPr>
        </p:nvPicPr>
        <p:blipFill>
          <a:blip r:embed="rId2">
            <a:extLst>
              <a:ext uri="{28A0092B-C50C-407E-A947-70E740481C1C}">
                <a14:useLocalDpi xmlns:a14="http://schemas.microsoft.com/office/drawing/2010/main" val="0"/>
              </a:ext>
            </a:extLst>
          </a:blip>
          <a:srcRect l="-2734" r="-2734"/>
          <a:stretch>
            <a:fillRect/>
          </a:stretch>
        </p:blipFill>
        <p:spPr/>
      </p:pic>
    </p:spTree>
    <p:extLst>
      <p:ext uri="{BB962C8B-B14F-4D97-AF65-F5344CB8AC3E}">
        <p14:creationId xmlns:p14="http://schemas.microsoft.com/office/powerpoint/2010/main" val="30342155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360229" cy="1143000"/>
          </a:xfrm>
        </p:spPr>
        <p:txBody>
          <a:bodyPr>
            <a:normAutofit/>
          </a:bodyPr>
          <a:lstStyle/>
          <a:p>
            <a:r>
              <a:rPr lang="en-US" dirty="0" smtClean="0"/>
              <a:t>IIIF Vision</a:t>
            </a:r>
            <a:endParaRPr lang="en-US" dirty="0"/>
          </a:p>
        </p:txBody>
      </p:sp>
      <p:sp>
        <p:nvSpPr>
          <p:cNvPr id="4" name="Content Placeholder 3"/>
          <p:cNvSpPr>
            <a:spLocks noGrp="1"/>
          </p:cNvSpPr>
          <p:nvPr>
            <p:ph idx="1"/>
          </p:nvPr>
        </p:nvSpPr>
        <p:spPr>
          <a:xfrm>
            <a:off x="596900" y="1600200"/>
            <a:ext cx="8089900" cy="4525963"/>
          </a:xfrm>
        </p:spPr>
        <p:txBody>
          <a:bodyPr>
            <a:normAutofit lnSpcReduction="10000"/>
          </a:bodyPr>
          <a:lstStyle/>
          <a:p>
            <a:pPr marL="0" lvl="0" indent="0">
              <a:buNone/>
            </a:pPr>
            <a:r>
              <a:rPr lang="en-US" dirty="0" smtClean="0"/>
              <a:t>Create a global framework by </a:t>
            </a:r>
            <a:r>
              <a:rPr lang="en-US" dirty="0"/>
              <a:t>which image-based </a:t>
            </a:r>
            <a:r>
              <a:rPr lang="en-US" dirty="0" smtClean="0"/>
              <a:t>resources </a:t>
            </a:r>
            <a:r>
              <a:rPr lang="en-US" sz="2400" dirty="0"/>
              <a:t>(images, books, maps, scrolls, manuscripts, musical scores, etc.) </a:t>
            </a:r>
            <a:r>
              <a:rPr lang="en-US" sz="2400" dirty="0" smtClean="0"/>
              <a:t> </a:t>
            </a:r>
          </a:p>
          <a:p>
            <a:pPr marL="0" lvl="0" indent="0">
              <a:lnSpc>
                <a:spcPct val="110000"/>
              </a:lnSpc>
              <a:buNone/>
            </a:pPr>
            <a:r>
              <a:rPr lang="en-US" sz="2400" dirty="0" smtClean="0"/>
              <a:t>	…</a:t>
            </a:r>
            <a:r>
              <a:rPr lang="en-US" dirty="0" smtClean="0"/>
              <a:t>from </a:t>
            </a:r>
            <a:r>
              <a:rPr lang="en-US" i="1" dirty="0"/>
              <a:t>any</a:t>
            </a:r>
            <a:r>
              <a:rPr lang="en-US" dirty="0"/>
              <a:t> participating institution can be </a:t>
            </a:r>
            <a:r>
              <a:rPr lang="en-US" dirty="0" smtClean="0"/>
              <a:t/>
            </a:r>
            <a:br>
              <a:rPr lang="en-US" dirty="0" smtClean="0"/>
            </a:br>
            <a:r>
              <a:rPr lang="en-US" dirty="0" smtClean="0"/>
              <a:t>	   delivered </a:t>
            </a:r>
            <a:r>
              <a:rPr lang="en-US" dirty="0"/>
              <a:t>in a standard </a:t>
            </a:r>
            <a:r>
              <a:rPr lang="en-US" dirty="0" smtClean="0"/>
              <a:t>way</a:t>
            </a:r>
          </a:p>
          <a:p>
            <a:pPr marL="0" lvl="0" indent="0">
              <a:lnSpc>
                <a:spcPct val="110000"/>
              </a:lnSpc>
              <a:buNone/>
            </a:pPr>
            <a:r>
              <a:rPr lang="en-US" dirty="0"/>
              <a:t>	</a:t>
            </a:r>
            <a:r>
              <a:rPr lang="en-US" dirty="0" smtClean="0"/>
              <a:t>	…via </a:t>
            </a:r>
            <a:r>
              <a:rPr lang="en-US" i="1" dirty="0"/>
              <a:t>any </a:t>
            </a:r>
            <a:r>
              <a:rPr lang="en-US" dirty="0"/>
              <a:t>compatible image </a:t>
            </a:r>
            <a:r>
              <a:rPr lang="en-US" dirty="0" smtClean="0"/>
              <a:t>server</a:t>
            </a:r>
          </a:p>
          <a:p>
            <a:pPr marL="0" lvl="0" indent="0">
              <a:lnSpc>
                <a:spcPct val="110000"/>
              </a:lnSpc>
              <a:buNone/>
            </a:pPr>
            <a:r>
              <a:rPr lang="en-US" dirty="0"/>
              <a:t>	</a:t>
            </a:r>
            <a:r>
              <a:rPr lang="en-US" dirty="0" smtClean="0"/>
              <a:t>		…for </a:t>
            </a:r>
            <a:r>
              <a:rPr lang="en-US" dirty="0"/>
              <a:t>display, manipulation </a:t>
            </a:r>
            <a:r>
              <a:rPr lang="en-US" dirty="0" smtClean="0"/>
              <a:t>and</a:t>
            </a:r>
            <a:br>
              <a:rPr lang="en-US" dirty="0" smtClean="0"/>
            </a:br>
            <a:r>
              <a:rPr lang="en-US" dirty="0" smtClean="0"/>
              <a:t>				annotation in </a:t>
            </a:r>
            <a:r>
              <a:rPr lang="en-US" i="1" dirty="0"/>
              <a:t>any </a:t>
            </a:r>
            <a:r>
              <a:rPr lang="en-US" dirty="0"/>
              <a:t>application, </a:t>
            </a:r>
            <a:endParaRPr lang="en-US" dirty="0" smtClean="0"/>
          </a:p>
          <a:p>
            <a:pPr marL="0" lvl="0" indent="0">
              <a:lnSpc>
                <a:spcPct val="110000"/>
              </a:lnSpc>
              <a:buNone/>
            </a:pPr>
            <a:r>
              <a:rPr lang="en-US" dirty="0"/>
              <a:t>	</a:t>
            </a:r>
            <a:r>
              <a:rPr lang="en-US" dirty="0" smtClean="0"/>
              <a:t>			…to </a:t>
            </a:r>
            <a:r>
              <a:rPr lang="en-US" i="1" dirty="0"/>
              <a:t>any</a:t>
            </a:r>
            <a:r>
              <a:rPr lang="en-US" dirty="0"/>
              <a:t> user on the Web, </a:t>
            </a:r>
            <a:endParaRPr lang="en-US" dirty="0" smtClean="0"/>
          </a:p>
          <a:p>
            <a:pPr marL="0" lvl="0" indent="0">
              <a:lnSpc>
                <a:spcPct val="110000"/>
              </a:lnSpc>
              <a:buNone/>
            </a:pPr>
            <a:r>
              <a:rPr lang="en-US" dirty="0"/>
              <a:t>	</a:t>
            </a:r>
            <a:r>
              <a:rPr lang="en-US" dirty="0" smtClean="0"/>
              <a:t>				…in </a:t>
            </a:r>
            <a:r>
              <a:rPr lang="en-US" i="1" dirty="0"/>
              <a:t>any</a:t>
            </a:r>
            <a:r>
              <a:rPr lang="en-US" dirty="0"/>
              <a:t> combination of </a:t>
            </a:r>
            <a:r>
              <a:rPr lang="en-US" dirty="0" smtClean="0"/>
              <a:t>						elements</a:t>
            </a:r>
            <a:r>
              <a:rPr lang="en-US" dirty="0"/>
              <a:t>. </a:t>
            </a:r>
            <a:endParaRPr lang="en-US" dirty="0" smtClean="0"/>
          </a:p>
        </p:txBody>
      </p:sp>
    </p:spTree>
    <p:extLst>
      <p:ext uri="{BB962C8B-B14F-4D97-AF65-F5344CB8AC3E}">
        <p14:creationId xmlns:p14="http://schemas.microsoft.com/office/powerpoint/2010/main" val="163379121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250" y="274638"/>
            <a:ext cx="4380893" cy="1143000"/>
          </a:xfrm>
        </p:spPr>
        <p:txBody>
          <a:bodyPr/>
          <a:lstStyle/>
          <a:p>
            <a:r>
              <a:rPr lang="en-US" dirty="0" smtClean="0"/>
              <a:t>IIIF Participants </a:t>
            </a:r>
            <a:endParaRPr lang="en-US" dirty="0"/>
          </a:p>
        </p:txBody>
      </p:sp>
      <p:sp>
        <p:nvSpPr>
          <p:cNvPr id="3" name="Rectangle 2"/>
          <p:cNvSpPr/>
          <p:nvPr/>
        </p:nvSpPr>
        <p:spPr>
          <a:xfrm>
            <a:off x="825500" y="1277938"/>
            <a:ext cx="3467100" cy="3832844"/>
          </a:xfrm>
          <a:prstGeom prst="rect">
            <a:avLst/>
          </a:prstGeom>
        </p:spPr>
        <p:txBody>
          <a:bodyPr wrap="square">
            <a:spAutoFit/>
          </a:bodyPr>
          <a:lstStyle/>
          <a:p>
            <a:pPr marL="285750" indent="-285750">
              <a:lnSpc>
                <a:spcPct val="90000"/>
              </a:lnSpc>
              <a:spcBef>
                <a:spcPts val="400"/>
              </a:spcBef>
              <a:buFont typeface="Arial"/>
              <a:buChar char="•"/>
            </a:pPr>
            <a:r>
              <a:rPr lang="en-US" sz="2400" dirty="0" err="1" smtClean="0"/>
              <a:t>ARTstor</a:t>
            </a:r>
            <a:endParaRPr lang="en-US" sz="2400" dirty="0" smtClean="0"/>
          </a:p>
          <a:p>
            <a:pPr marL="285750" indent="-285750">
              <a:lnSpc>
                <a:spcPct val="90000"/>
              </a:lnSpc>
              <a:spcBef>
                <a:spcPts val="400"/>
              </a:spcBef>
              <a:buFont typeface="Arial"/>
              <a:buChar char="•"/>
            </a:pPr>
            <a:r>
              <a:rPr lang="en-US" sz="2400" smtClean="0"/>
              <a:t>Biblissima</a:t>
            </a:r>
            <a:endParaRPr lang="en-US" sz="2400" dirty="0" smtClean="0"/>
          </a:p>
          <a:p>
            <a:pPr marL="285750" indent="-285750">
              <a:lnSpc>
                <a:spcPct val="90000"/>
              </a:lnSpc>
              <a:spcBef>
                <a:spcPts val="400"/>
              </a:spcBef>
              <a:buFont typeface="Arial"/>
              <a:buChar char="•"/>
            </a:pPr>
            <a:r>
              <a:rPr lang="en-US" sz="2400" dirty="0" smtClean="0"/>
              <a:t>Bodleian Libraries, Oxford University</a:t>
            </a:r>
          </a:p>
          <a:p>
            <a:pPr marL="285750" indent="-285750">
              <a:lnSpc>
                <a:spcPct val="90000"/>
              </a:lnSpc>
              <a:spcBef>
                <a:spcPts val="400"/>
              </a:spcBef>
              <a:buFont typeface="Arial"/>
              <a:buChar char="•"/>
            </a:pPr>
            <a:r>
              <a:rPr lang="en-US" sz="2400" dirty="0" smtClean="0"/>
              <a:t>British Library</a:t>
            </a:r>
          </a:p>
          <a:p>
            <a:pPr marL="285750" indent="-285750">
              <a:lnSpc>
                <a:spcPct val="90000"/>
              </a:lnSpc>
              <a:spcBef>
                <a:spcPts val="400"/>
              </a:spcBef>
              <a:buFont typeface="Arial"/>
              <a:buChar char="•"/>
            </a:pPr>
            <a:r>
              <a:rPr lang="en-US" sz="2400" dirty="0" smtClean="0"/>
              <a:t>Cambridge University</a:t>
            </a:r>
          </a:p>
          <a:p>
            <a:pPr marL="285750" indent="-285750">
              <a:lnSpc>
                <a:spcPct val="90000"/>
              </a:lnSpc>
              <a:spcBef>
                <a:spcPts val="400"/>
              </a:spcBef>
              <a:buFont typeface="Arial"/>
              <a:buChar char="•"/>
            </a:pPr>
            <a:r>
              <a:rPr lang="en-US" sz="2400" dirty="0" smtClean="0"/>
              <a:t>Cornell University</a:t>
            </a:r>
          </a:p>
          <a:p>
            <a:pPr marL="285750" indent="-285750">
              <a:lnSpc>
                <a:spcPct val="90000"/>
              </a:lnSpc>
              <a:spcBef>
                <a:spcPts val="400"/>
              </a:spcBef>
              <a:buFont typeface="Arial"/>
              <a:buChar char="•"/>
            </a:pPr>
            <a:r>
              <a:rPr lang="en-US" sz="2400" dirty="0" smtClean="0"/>
              <a:t>DPLA</a:t>
            </a:r>
          </a:p>
          <a:p>
            <a:pPr marL="285750" indent="-285750">
              <a:lnSpc>
                <a:spcPct val="90000"/>
              </a:lnSpc>
              <a:spcBef>
                <a:spcPts val="400"/>
              </a:spcBef>
              <a:buFont typeface="Arial"/>
              <a:buChar char="•"/>
            </a:pPr>
            <a:r>
              <a:rPr lang="en-US" sz="2400" dirty="0" err="1" smtClean="0"/>
              <a:t>Europeana</a:t>
            </a:r>
            <a:endParaRPr lang="en-US" sz="2400" dirty="0" smtClean="0"/>
          </a:p>
          <a:p>
            <a:pPr marL="285750" indent="-285750">
              <a:lnSpc>
                <a:spcPct val="90000"/>
              </a:lnSpc>
              <a:spcBef>
                <a:spcPts val="400"/>
              </a:spcBef>
              <a:buFont typeface="Arial"/>
              <a:buChar char="•"/>
            </a:pPr>
            <a:r>
              <a:rPr lang="en-US" sz="2400" dirty="0"/>
              <a:t>Harvard </a:t>
            </a:r>
            <a:r>
              <a:rPr lang="en-US" sz="2400" dirty="0" smtClean="0"/>
              <a:t>University</a:t>
            </a:r>
            <a:endParaRPr lang="en-US" sz="2400" dirty="0"/>
          </a:p>
        </p:txBody>
      </p:sp>
      <p:sp>
        <p:nvSpPr>
          <p:cNvPr id="4" name="Rectangle 3"/>
          <p:cNvSpPr/>
          <p:nvPr/>
        </p:nvSpPr>
        <p:spPr>
          <a:xfrm>
            <a:off x="4622800" y="1290638"/>
            <a:ext cx="4152900" cy="4216538"/>
          </a:xfrm>
          <a:prstGeom prst="rect">
            <a:avLst/>
          </a:prstGeom>
        </p:spPr>
        <p:txBody>
          <a:bodyPr wrap="square">
            <a:spAutoFit/>
          </a:bodyPr>
          <a:lstStyle/>
          <a:p>
            <a:pPr marL="285750" indent="-285750">
              <a:lnSpc>
                <a:spcPct val="90000"/>
              </a:lnSpc>
              <a:spcBef>
                <a:spcPts val="400"/>
              </a:spcBef>
              <a:buFont typeface="Arial"/>
              <a:buChar char="•"/>
            </a:pPr>
            <a:r>
              <a:rPr lang="en-US" sz="2400" dirty="0" smtClean="0"/>
              <a:t>Johns </a:t>
            </a:r>
            <a:r>
              <a:rPr lang="en-US" sz="2400" dirty="0"/>
              <a:t>Hopkins University</a:t>
            </a:r>
          </a:p>
          <a:p>
            <a:pPr marL="285750" indent="-285750">
              <a:lnSpc>
                <a:spcPct val="90000"/>
              </a:lnSpc>
              <a:spcBef>
                <a:spcPts val="400"/>
              </a:spcBef>
              <a:buFont typeface="Arial"/>
              <a:buChar char="•"/>
            </a:pPr>
            <a:r>
              <a:rPr lang="en-US" sz="2400" dirty="0" smtClean="0"/>
              <a:t>le Louvre</a:t>
            </a:r>
          </a:p>
          <a:p>
            <a:pPr marL="285750" indent="-285750">
              <a:lnSpc>
                <a:spcPct val="90000"/>
              </a:lnSpc>
              <a:spcBef>
                <a:spcPts val="400"/>
              </a:spcBef>
              <a:buFont typeface="Arial"/>
              <a:buChar char="•"/>
            </a:pPr>
            <a:r>
              <a:rPr lang="en-US" sz="2400" dirty="0"/>
              <a:t>National Library of </a:t>
            </a:r>
            <a:r>
              <a:rPr lang="en-US" sz="2400" dirty="0" smtClean="0"/>
              <a:t>Denmark</a:t>
            </a:r>
          </a:p>
          <a:p>
            <a:pPr marL="285750" indent="-285750">
              <a:lnSpc>
                <a:spcPct val="90000"/>
              </a:lnSpc>
              <a:spcBef>
                <a:spcPts val="400"/>
              </a:spcBef>
              <a:buFont typeface="Arial"/>
              <a:buChar char="•"/>
            </a:pPr>
            <a:r>
              <a:rPr lang="en-US" sz="2400" dirty="0" smtClean="0"/>
              <a:t>National </a:t>
            </a:r>
            <a:r>
              <a:rPr lang="en-US" sz="2400" dirty="0"/>
              <a:t>Library of </a:t>
            </a:r>
            <a:r>
              <a:rPr lang="en-US" sz="2400" dirty="0" smtClean="0"/>
              <a:t>Norway</a:t>
            </a:r>
          </a:p>
          <a:p>
            <a:pPr marL="285750" indent="-285750">
              <a:lnSpc>
                <a:spcPct val="90000"/>
              </a:lnSpc>
              <a:spcBef>
                <a:spcPts val="400"/>
              </a:spcBef>
              <a:buFont typeface="Arial"/>
              <a:buChar char="•"/>
            </a:pPr>
            <a:r>
              <a:rPr lang="en-US" sz="2400" dirty="0" smtClean="0"/>
              <a:t>National Library of Wales</a:t>
            </a:r>
          </a:p>
          <a:p>
            <a:pPr marL="285750" indent="-285750">
              <a:lnSpc>
                <a:spcPct val="90000"/>
              </a:lnSpc>
              <a:spcBef>
                <a:spcPts val="400"/>
              </a:spcBef>
              <a:buFont typeface="Arial"/>
              <a:buChar char="•"/>
            </a:pPr>
            <a:r>
              <a:rPr lang="en-US" sz="2400" dirty="0" smtClean="0"/>
              <a:t>Princeton University</a:t>
            </a:r>
          </a:p>
          <a:p>
            <a:pPr marL="285750" indent="-285750">
              <a:lnSpc>
                <a:spcPct val="90000"/>
              </a:lnSpc>
              <a:spcBef>
                <a:spcPts val="400"/>
              </a:spcBef>
              <a:buFont typeface="Arial"/>
              <a:buChar char="•"/>
            </a:pPr>
            <a:r>
              <a:rPr lang="en-US" sz="2400" dirty="0" smtClean="0"/>
              <a:t>St</a:t>
            </a:r>
            <a:r>
              <a:rPr lang="en-US" sz="2400" dirty="0"/>
              <a:t>. Louis University, TPEN</a:t>
            </a:r>
          </a:p>
          <a:p>
            <a:pPr marL="285750" indent="-285750">
              <a:lnSpc>
                <a:spcPct val="90000"/>
              </a:lnSpc>
              <a:spcBef>
                <a:spcPts val="400"/>
              </a:spcBef>
              <a:buFont typeface="Arial"/>
              <a:buChar char="•"/>
            </a:pPr>
            <a:r>
              <a:rPr lang="en-US" sz="2400" dirty="0"/>
              <a:t>Stanford University</a:t>
            </a:r>
          </a:p>
          <a:p>
            <a:pPr marL="285750" indent="-285750">
              <a:lnSpc>
                <a:spcPct val="90000"/>
              </a:lnSpc>
              <a:spcBef>
                <a:spcPts val="400"/>
              </a:spcBef>
              <a:buFont typeface="Arial"/>
              <a:buChar char="•"/>
            </a:pPr>
            <a:r>
              <a:rPr lang="en-US" sz="2400" dirty="0" err="1" smtClean="0"/>
              <a:t>Wellcome</a:t>
            </a:r>
            <a:r>
              <a:rPr lang="en-US" sz="2400" dirty="0" smtClean="0"/>
              <a:t> Trust</a:t>
            </a:r>
            <a:endParaRPr lang="en-US" sz="2400" dirty="0"/>
          </a:p>
          <a:p>
            <a:pPr marL="285750" indent="-285750">
              <a:lnSpc>
                <a:spcPct val="90000"/>
              </a:lnSpc>
              <a:spcBef>
                <a:spcPts val="400"/>
              </a:spcBef>
              <a:buFont typeface="Arial"/>
              <a:buChar char="•"/>
            </a:pPr>
            <a:r>
              <a:rPr lang="en-US" sz="2400" dirty="0"/>
              <a:t>Yale University</a:t>
            </a:r>
          </a:p>
        </p:txBody>
      </p:sp>
    </p:spTree>
    <p:extLst>
      <p:ext uri="{BB962C8B-B14F-4D97-AF65-F5344CB8AC3E}">
        <p14:creationId xmlns:p14="http://schemas.microsoft.com/office/powerpoint/2010/main" val="204161521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360229" cy="1143000"/>
          </a:xfrm>
        </p:spPr>
        <p:txBody>
          <a:bodyPr>
            <a:normAutofit/>
          </a:bodyPr>
          <a:lstStyle/>
          <a:p>
            <a:r>
              <a:rPr lang="en-US" dirty="0" smtClean="0"/>
              <a:t>IIIF Objectives</a:t>
            </a:r>
            <a:endParaRPr lang="en-US" dirty="0"/>
          </a:p>
        </p:txBody>
      </p:sp>
      <p:sp>
        <p:nvSpPr>
          <p:cNvPr id="4" name="Content Placeholder 3"/>
          <p:cNvSpPr>
            <a:spLocks noGrp="1"/>
          </p:cNvSpPr>
          <p:nvPr>
            <p:ph idx="1"/>
          </p:nvPr>
        </p:nvSpPr>
        <p:spPr/>
        <p:txBody>
          <a:bodyPr>
            <a:normAutofit/>
          </a:bodyPr>
          <a:lstStyle/>
          <a:p>
            <a:pPr lvl="0"/>
            <a:r>
              <a:rPr lang="en-US" dirty="0" smtClean="0"/>
              <a:t>Define APIs for </a:t>
            </a:r>
          </a:p>
          <a:p>
            <a:pPr lvl="1"/>
            <a:r>
              <a:rPr lang="en-US" dirty="0" smtClean="0"/>
              <a:t>Image Delivery</a:t>
            </a:r>
          </a:p>
          <a:p>
            <a:pPr lvl="1"/>
            <a:r>
              <a:rPr lang="en-US" dirty="0" smtClean="0"/>
              <a:t>Metadata </a:t>
            </a:r>
            <a:r>
              <a:rPr lang="en-US" sz="2200" dirty="0" smtClean="0"/>
              <a:t>(to drive image presentation)</a:t>
            </a:r>
          </a:p>
          <a:p>
            <a:pPr lvl="0"/>
            <a:r>
              <a:rPr lang="en-US" dirty="0" smtClean="0"/>
              <a:t>Recruit repositories for API adoption </a:t>
            </a:r>
          </a:p>
          <a:p>
            <a:pPr lvl="0"/>
            <a:r>
              <a:rPr lang="en-US" dirty="0" smtClean="0"/>
              <a:t>Catalyze software development</a:t>
            </a:r>
          </a:p>
          <a:p>
            <a:pPr lvl="1"/>
            <a:r>
              <a:rPr lang="en-US" dirty="0" err="1" smtClean="0"/>
              <a:t>Zoomers</a:t>
            </a:r>
            <a:r>
              <a:rPr lang="en-US" dirty="0" smtClean="0"/>
              <a:t>, Viewers, Page Turners, Anno tools</a:t>
            </a:r>
          </a:p>
          <a:p>
            <a:pPr lvl="1"/>
            <a:r>
              <a:rPr lang="en-US" dirty="0" smtClean="0"/>
              <a:t>Really fast, really </a:t>
            </a:r>
            <a:r>
              <a:rPr lang="en-US" dirty="0" err="1" smtClean="0"/>
              <a:t>slippy</a:t>
            </a:r>
            <a:r>
              <a:rPr lang="en-US" dirty="0" smtClean="0"/>
              <a:t> image delivery</a:t>
            </a:r>
          </a:p>
          <a:p>
            <a:pPr lvl="0"/>
            <a:r>
              <a:rPr lang="en-US" dirty="0" smtClean="0"/>
              <a:t>Establish an ongoing effort</a:t>
            </a:r>
          </a:p>
          <a:p>
            <a:pPr lvl="0"/>
            <a:endParaRPr lang="en-US" dirty="0"/>
          </a:p>
        </p:txBody>
      </p:sp>
    </p:spTree>
    <p:extLst>
      <p:ext uri="{BB962C8B-B14F-4D97-AF65-F5344CB8AC3E}">
        <p14:creationId xmlns:p14="http://schemas.microsoft.com/office/powerpoint/2010/main" val="411141476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Forward</a:t>
            </a:r>
            <a:endParaRPr lang="en-US" dirty="0"/>
          </a:p>
        </p:txBody>
      </p:sp>
      <p:sp>
        <p:nvSpPr>
          <p:cNvPr id="3" name="Content Placeholder 2"/>
          <p:cNvSpPr>
            <a:spLocks noGrp="1"/>
          </p:cNvSpPr>
          <p:nvPr>
            <p:ph idx="1"/>
          </p:nvPr>
        </p:nvSpPr>
        <p:spPr>
          <a:xfrm>
            <a:off x="774700" y="1600200"/>
            <a:ext cx="7645400" cy="4602163"/>
          </a:xfrm>
        </p:spPr>
        <p:txBody>
          <a:bodyPr>
            <a:normAutofit/>
          </a:bodyPr>
          <a:lstStyle/>
          <a:p>
            <a:r>
              <a:rPr lang="en-US" dirty="0" smtClean="0"/>
              <a:t>“Search Within” API</a:t>
            </a:r>
          </a:p>
          <a:p>
            <a:r>
              <a:rPr lang="en-US" dirty="0" smtClean="0"/>
              <a:t>Annotation API</a:t>
            </a:r>
          </a:p>
          <a:p>
            <a:r>
              <a:rPr lang="en-US" dirty="0" smtClean="0"/>
              <a:t>Discovery of IIIF-compatible Resources</a:t>
            </a:r>
          </a:p>
          <a:p>
            <a:r>
              <a:rPr lang="en-US" dirty="0" smtClean="0"/>
              <a:t>Adoption and Expansion</a:t>
            </a:r>
          </a:p>
          <a:p>
            <a:pPr lvl="1"/>
            <a:r>
              <a:rPr lang="en-US" dirty="0" smtClean="0"/>
              <a:t>Repositories &amp; Software Developers</a:t>
            </a:r>
          </a:p>
          <a:p>
            <a:pPr lvl="1"/>
            <a:r>
              <a:rPr lang="en-US" dirty="0" smtClean="0"/>
              <a:t>Content!</a:t>
            </a:r>
          </a:p>
          <a:p>
            <a:pPr lvl="1"/>
            <a:r>
              <a:rPr lang="en-US" dirty="0" smtClean="0"/>
              <a:t>Connect!</a:t>
            </a:r>
          </a:p>
          <a:p>
            <a:pPr lvl="2"/>
            <a:r>
              <a:rPr lang="en-US" dirty="0">
                <a:hlinkClick r:id="rId2"/>
              </a:rPr>
              <a:t>http://iiif.io</a:t>
            </a:r>
            <a:endParaRPr lang="en-US" dirty="0"/>
          </a:p>
          <a:p>
            <a:pPr lvl="2"/>
            <a:r>
              <a:rPr lang="en-US" dirty="0" err="1"/>
              <a:t>IIIF-Discuss@googlegroups.com</a:t>
            </a:r>
            <a:endParaRPr lang="en-US" dirty="0"/>
          </a:p>
          <a:p>
            <a:pPr lvl="2"/>
            <a:endParaRPr lang="en-US" dirty="0" smtClean="0"/>
          </a:p>
        </p:txBody>
      </p:sp>
    </p:spTree>
    <p:extLst>
      <p:ext uri="{BB962C8B-B14F-4D97-AF65-F5344CB8AC3E}">
        <p14:creationId xmlns:p14="http://schemas.microsoft.com/office/powerpoint/2010/main" val="3578595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Stanford University</a:t>
            </a:r>
            <a:endParaRPr lang="en-GB" dirty="0"/>
          </a:p>
        </p:txBody>
      </p:sp>
      <p:sp>
        <p:nvSpPr>
          <p:cNvPr id="4" name="Slide Number Placeholder 3"/>
          <p:cNvSpPr>
            <a:spLocks noGrp="1"/>
          </p:cNvSpPr>
          <p:nvPr>
            <p:ph type="sldNum" sz="quarter" idx="10"/>
          </p:nvPr>
        </p:nvSpPr>
        <p:spPr/>
        <p:txBody>
          <a:bodyPr/>
          <a:lstStyle/>
          <a:p>
            <a:pPr>
              <a:defRPr/>
            </a:pPr>
            <a:fld id="{807A2F69-8FCC-4272-AD61-86A8B7C7FEC0}" type="slidenum">
              <a:rPr lang="en-GB" smtClean="0"/>
              <a:pPr>
                <a:defRPr/>
              </a:pPr>
              <a:t>8</a:t>
            </a:fld>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5696" y="1412776"/>
            <a:ext cx="5472608" cy="5168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3293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smtClean="0"/>
              <a:t>Cornell University</a:t>
            </a:r>
          </a:p>
        </p:txBody>
      </p:sp>
      <p:pic>
        <p:nvPicPr>
          <p:cNvPr id="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03648" y="1628800"/>
            <a:ext cx="6287435"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5448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2558</TotalTime>
  <Words>1317</Words>
  <Application>Microsoft Macintosh PowerPoint</Application>
  <PresentationFormat>On-screen Show (4:3)</PresentationFormat>
  <Paragraphs>234</Paragraphs>
  <Slides>74</Slides>
  <Notes>31</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Clarity</vt:lpstr>
      <vt:lpstr>Introduction to  Shared Canvas and IIIF Technologies</vt:lpstr>
      <vt:lpstr>Imagine being able to study manuscripts…</vt:lpstr>
      <vt:lpstr>With content from any repository…</vt:lpstr>
      <vt:lpstr>So that scholars can compare…</vt:lpstr>
      <vt:lpstr>And investigate in detail…</vt:lpstr>
      <vt:lpstr>Welcome to Silo-ville</vt:lpstr>
      <vt:lpstr>Stanford University</vt:lpstr>
      <vt:lpstr>Stanford University</vt:lpstr>
      <vt:lpstr>Cornell University</vt:lpstr>
      <vt:lpstr>Cornell University</vt:lpstr>
      <vt:lpstr>Cornell University</vt:lpstr>
      <vt:lpstr>Bodleian Libraries </vt:lpstr>
      <vt:lpstr>Bodleian Libraries </vt:lpstr>
      <vt:lpstr>Bibliothèque nationale de France </vt:lpstr>
      <vt:lpstr>National Library of Norway</vt:lpstr>
      <vt:lpstr>British Library</vt:lpstr>
      <vt:lpstr>A World of Silos &amp; Duplication</vt:lpstr>
      <vt:lpstr>Distinct Concerns</vt:lpstr>
      <vt:lpstr>APIs Enable Reuse</vt:lpstr>
      <vt:lpstr> APIs -&gt; Framework -&gt; Ecosystem</vt:lpstr>
      <vt:lpstr>Summary: 2010-2014</vt:lpstr>
      <vt:lpstr>Interoperability – One Definition</vt:lpstr>
      <vt:lpstr>Otto Ege - Biblioclast</vt:lpstr>
      <vt:lpstr>Otto Ege, MS 1 - 1940</vt:lpstr>
      <vt:lpstr>Otto Ege, MS 1 - 2014</vt:lpstr>
      <vt:lpstr>Stanford Leaves of Ege MS 1</vt:lpstr>
      <vt:lpstr>Stanford Leaves of Ege MS 1</vt:lpstr>
      <vt:lpstr>Partial Reconstruction of Ege MS 1</vt:lpstr>
      <vt:lpstr>Reconstruction Data</vt:lpstr>
      <vt:lpstr>Facing pages from  different institutions</vt:lpstr>
      <vt:lpstr>Even when some images are missing</vt:lpstr>
      <vt:lpstr>… or even if we’re not sure of the exact foliation</vt:lpstr>
      <vt:lpstr>Detailed comparison between pages from different institutions</vt:lpstr>
      <vt:lpstr>… allowing locked zooming and comparison of details</vt:lpstr>
      <vt:lpstr>… and use of tools for transcription and annotation</vt:lpstr>
      <vt:lpstr>To be used in other contexts…</vt:lpstr>
      <vt:lpstr>SharedCanvas: A Data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Medieval Manuscripts:  The Complex Use-Case</vt:lpstr>
      <vt:lpstr>How do we do it?</vt:lpstr>
      <vt:lpstr>Data Model: SharedCanvas</vt:lpstr>
      <vt:lpstr>Enable use of third-party tools…</vt:lpstr>
      <vt:lpstr>To create useful navigation…</vt:lpstr>
      <vt:lpstr>And complex displays</vt:lpstr>
      <vt:lpstr>How do we do it?</vt:lpstr>
      <vt:lpstr>Deliver via API: IIIF</vt:lpstr>
      <vt:lpstr>Introducing… Mirador</vt:lpstr>
      <vt:lpstr>Introducing… Mirador “A Viewer”</vt:lpstr>
      <vt:lpstr>With transcription viewing</vt:lpstr>
      <vt:lpstr>UI “in progress”</vt:lpstr>
      <vt:lpstr>Recto and Verso</vt:lpstr>
      <vt:lpstr>Comparison across MSS.</vt:lpstr>
      <vt:lpstr>Light-Weight Annotation</vt:lpstr>
      <vt:lpstr>Light-Weight Annotation</vt:lpstr>
      <vt:lpstr>IIIF Vision</vt:lpstr>
      <vt:lpstr>IIIF Participants </vt:lpstr>
      <vt:lpstr>IIIF Objectives</vt:lpstr>
      <vt:lpstr>Looking Forward</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SUL</dc:creator>
  <cp:lastModifiedBy>SUL</cp:lastModifiedBy>
  <cp:revision>147</cp:revision>
  <dcterms:created xsi:type="dcterms:W3CDTF">2012-11-02T22:21:22Z</dcterms:created>
  <dcterms:modified xsi:type="dcterms:W3CDTF">2014-04-02T09:35:32Z</dcterms:modified>
</cp:coreProperties>
</file>